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7" r:id="rId4"/>
    <p:sldId id="259" r:id="rId5"/>
    <p:sldId id="264" r:id="rId6"/>
    <p:sldId id="260" r:id="rId7"/>
    <p:sldId id="261" r:id="rId8"/>
    <p:sldId id="262" r:id="rId9"/>
    <p:sldId id="256" r:id="rId10"/>
    <p:sldId id="263" r:id="rId11"/>
    <p:sldId id="265" r:id="rId12"/>
  </p:sldIdLst>
  <p:sldSz cx="9144000" cy="6858000" type="screen4x3"/>
  <p:notesSz cx="10017125" cy="68881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74B"/>
    <a:srgbClr val="C6EC66"/>
    <a:srgbClr val="BAE5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6" autoAdjust="0"/>
    <p:restoredTop sz="94660"/>
  </p:normalViewPr>
  <p:slideViewPr>
    <p:cSldViewPr snapToGrid="0">
      <p:cViewPr>
        <p:scale>
          <a:sx n="100" d="100"/>
          <a:sy n="100" d="100"/>
        </p:scale>
        <p:origin x="756" y="72"/>
      </p:cViewPr>
      <p:guideLst/>
    </p:cSldViewPr>
  </p:slideViewPr>
  <p:notesTextViewPr>
    <p:cViewPr>
      <p:scale>
        <a:sx n="1" d="1"/>
        <a:sy n="1" d="1"/>
      </p:scale>
      <p:origin x="0" y="0"/>
    </p:cViewPr>
  </p:notesTextViewPr>
  <p:sorterViewPr>
    <p:cViewPr varScale="1">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980365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177936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247832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3362272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268317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956053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1327506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3047308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1193577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2733782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52696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4107390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3844309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359658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AFA230-F04A-4E10-AA00-64C483687B4F}"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8541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281664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1205198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15821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193824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254924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184619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12ACCD-4259-4E4C-9DB8-EE453A36E1D7}" type="datetimeFigureOut">
              <a:rPr kumimoji="1" lang="ja-JP" altLang="en-US" smtClean="0"/>
              <a:t>2018/10/20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266297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2ACCD-4259-4E4C-9DB8-EE453A36E1D7}" type="datetimeFigureOut">
              <a:rPr kumimoji="1" lang="ja-JP" altLang="en-US" smtClean="0"/>
              <a:t>2018/10/20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C4CBA-0530-4B39-A9C8-BD19F7EB7365}" type="slidenum">
              <a:rPr kumimoji="1" lang="ja-JP" altLang="en-US" smtClean="0"/>
              <a:t>‹#›</a:t>
            </a:fld>
            <a:endParaRPr kumimoji="1" lang="ja-JP" altLang="en-US"/>
          </a:p>
        </p:txBody>
      </p:sp>
    </p:spTree>
    <p:extLst>
      <p:ext uri="{BB962C8B-B14F-4D97-AF65-F5344CB8AC3E}">
        <p14:creationId xmlns:p14="http://schemas.microsoft.com/office/powerpoint/2010/main" val="2588002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FA230-F04A-4E10-AA00-64C483687B4F}" type="datetimeFigureOut">
              <a:rPr kumimoji="1" lang="ja-JP" altLang="en-US" smtClean="0"/>
              <a:t>2018/10/20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8D4BE-1C0F-421F-98B4-D103E72C1487}" type="slidenum">
              <a:rPr kumimoji="1" lang="ja-JP" altLang="en-US" smtClean="0"/>
              <a:t>‹#›</a:t>
            </a:fld>
            <a:endParaRPr kumimoji="1" lang="ja-JP" altLang="en-US"/>
          </a:p>
        </p:txBody>
      </p:sp>
    </p:spTree>
    <p:extLst>
      <p:ext uri="{BB962C8B-B14F-4D97-AF65-F5344CB8AC3E}">
        <p14:creationId xmlns:p14="http://schemas.microsoft.com/office/powerpoint/2010/main" val="984373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724359-D33D-41BF-BBAC-388A8187F03E}"/>
              </a:ext>
            </a:extLst>
          </p:cNvPr>
          <p:cNvSpPr txBox="1"/>
          <p:nvPr/>
        </p:nvSpPr>
        <p:spPr>
          <a:xfrm>
            <a:off x="2176953" y="1794933"/>
            <a:ext cx="4790094" cy="2062103"/>
          </a:xfrm>
          <a:prstGeom prst="rect">
            <a:avLst/>
          </a:prstGeom>
          <a:noFill/>
        </p:spPr>
        <p:txBody>
          <a:bodyPr wrap="none" rtlCol="0">
            <a:spAutoFit/>
          </a:bodyPr>
          <a:lstStyle/>
          <a:p>
            <a:pPr algn="l"/>
            <a:r>
              <a:rPr kumimoji="1" lang="ja-JP" altLang="en-US" sz="3200" dirty="0">
                <a:latin typeface="HGP創英角ｺﾞｼｯｸUB" panose="020B0900000000000000" pitchFamily="50" charset="-128"/>
                <a:ea typeface="HGP創英角ｺﾞｼｯｸUB" panose="020B0900000000000000" pitchFamily="50" charset="-128"/>
              </a:rPr>
              <a:t>関東支部</a:t>
            </a:r>
          </a:p>
          <a:p>
            <a:pPr algn="l"/>
            <a:r>
              <a:rPr kumimoji="1" lang="ja-JP" altLang="en-US" sz="3200" u="sng" dirty="0">
                <a:latin typeface="HGP創英角ｺﾞｼｯｸUB" panose="020B0900000000000000" pitchFamily="50" charset="-128"/>
                <a:ea typeface="HGP創英角ｺﾞｼｯｸUB" panose="020B0900000000000000" pitchFamily="50" charset="-128"/>
              </a:rPr>
              <a:t>改革への取り組みについて</a:t>
            </a:r>
          </a:p>
          <a:p>
            <a:pPr algn="l"/>
            <a:endParaRPr kumimoji="1" lang="ja-JP" altLang="en-US" sz="3200" u="sng" dirty="0">
              <a:latin typeface="HGP創英角ｺﾞｼｯｸUB" panose="020B0900000000000000" pitchFamily="50" charset="-128"/>
              <a:ea typeface="HGP創英角ｺﾞｼｯｸUB" panose="020B0900000000000000" pitchFamily="50" charset="-128"/>
            </a:endParaRPr>
          </a:p>
          <a:p>
            <a:pPr algn="l"/>
            <a:r>
              <a:rPr kumimoji="1" lang="ja-JP" altLang="en-US" sz="3200" dirty="0">
                <a:latin typeface="HGP創英角ｺﾞｼｯｸUB" panose="020B0900000000000000" pitchFamily="50" charset="-128"/>
                <a:ea typeface="HGP創英角ｺﾞｼｯｸUB" panose="020B0900000000000000" pitchFamily="50" charset="-128"/>
              </a:rPr>
              <a:t>　　　〓補足資料〓</a:t>
            </a:r>
          </a:p>
        </p:txBody>
      </p:sp>
    </p:spTree>
    <p:extLst>
      <p:ext uri="{BB962C8B-B14F-4D97-AF65-F5344CB8AC3E}">
        <p14:creationId xmlns:p14="http://schemas.microsoft.com/office/powerpoint/2010/main" val="3506065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8E22B4A9-C913-473F-82BF-F3B8B6779659}"/>
              </a:ext>
            </a:extLst>
          </p:cNvPr>
          <p:cNvCxnSpPr/>
          <p:nvPr/>
        </p:nvCxnSpPr>
        <p:spPr>
          <a:xfrm>
            <a:off x="0" y="477530"/>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6D3CC968-D9F8-4550-B831-A5E59292E6CC}"/>
              </a:ext>
            </a:extLst>
          </p:cNvPr>
          <p:cNvCxnSpPr/>
          <p:nvPr/>
        </p:nvCxnSpPr>
        <p:spPr>
          <a:xfrm>
            <a:off x="843148"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64A55CB-E9FC-495A-B2CE-095E61A34124}"/>
              </a:ext>
            </a:extLst>
          </p:cNvPr>
          <p:cNvCxnSpPr/>
          <p:nvPr/>
        </p:nvCxnSpPr>
        <p:spPr>
          <a:xfrm>
            <a:off x="2396834"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EFAB58B-4AE2-49D3-848C-7024D5D84D6D}"/>
              </a:ext>
            </a:extLst>
          </p:cNvPr>
          <p:cNvCxnSpPr/>
          <p:nvPr/>
        </p:nvCxnSpPr>
        <p:spPr>
          <a:xfrm>
            <a:off x="4093025"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B5ECA513-A0D6-443F-80E6-22A53E93B7C8}"/>
              </a:ext>
            </a:extLst>
          </p:cNvPr>
          <p:cNvCxnSpPr/>
          <p:nvPr/>
        </p:nvCxnSpPr>
        <p:spPr>
          <a:xfrm>
            <a:off x="5789223"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221FA9AA-C37E-4D89-ADE8-064EBB061588}"/>
              </a:ext>
            </a:extLst>
          </p:cNvPr>
          <p:cNvCxnSpPr/>
          <p:nvPr/>
        </p:nvCxnSpPr>
        <p:spPr>
          <a:xfrm>
            <a:off x="7475321"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7E1D88A-5A16-408D-8EF2-F2D0212CFAFA}"/>
              </a:ext>
            </a:extLst>
          </p:cNvPr>
          <p:cNvSpPr txBox="1"/>
          <p:nvPr/>
        </p:nvSpPr>
        <p:spPr>
          <a:xfrm>
            <a:off x="227820" y="621685"/>
            <a:ext cx="436338"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Ｐ</a:t>
            </a:r>
          </a:p>
        </p:txBody>
      </p:sp>
      <p:sp>
        <p:nvSpPr>
          <p:cNvPr id="13" name="テキスト ボックス 12">
            <a:extLst>
              <a:ext uri="{FF2B5EF4-FFF2-40B4-BE49-F238E27FC236}">
                <a16:creationId xmlns:a16="http://schemas.microsoft.com/office/drawing/2014/main" id="{D5C82125-3C47-45CC-85A2-C7492861945C}"/>
              </a:ext>
            </a:extLst>
          </p:cNvPr>
          <p:cNvSpPr txBox="1"/>
          <p:nvPr/>
        </p:nvSpPr>
        <p:spPr>
          <a:xfrm>
            <a:off x="107333" y="1334780"/>
            <a:ext cx="700833"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ＢＰ</a:t>
            </a:r>
          </a:p>
        </p:txBody>
      </p:sp>
      <p:sp>
        <p:nvSpPr>
          <p:cNvPr id="14" name="テキスト ボックス 13">
            <a:extLst>
              <a:ext uri="{FF2B5EF4-FFF2-40B4-BE49-F238E27FC236}">
                <a16:creationId xmlns:a16="http://schemas.microsoft.com/office/drawing/2014/main" id="{ACCACFB2-03E0-4420-8524-B1915C3D655C}"/>
              </a:ext>
            </a:extLst>
          </p:cNvPr>
          <p:cNvSpPr txBox="1"/>
          <p:nvPr/>
        </p:nvSpPr>
        <p:spPr>
          <a:xfrm>
            <a:off x="64436" y="2090752"/>
            <a:ext cx="7954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事Ｐ</a:t>
            </a:r>
          </a:p>
        </p:txBody>
      </p:sp>
      <p:sp>
        <p:nvSpPr>
          <p:cNvPr id="15" name="テキスト ボックス 14">
            <a:extLst>
              <a:ext uri="{FF2B5EF4-FFF2-40B4-BE49-F238E27FC236}">
                <a16:creationId xmlns:a16="http://schemas.microsoft.com/office/drawing/2014/main" id="{3631484D-820D-4FB1-92F3-D14EB7F5CA50}"/>
              </a:ext>
            </a:extLst>
          </p:cNvPr>
          <p:cNvSpPr txBox="1"/>
          <p:nvPr/>
        </p:nvSpPr>
        <p:spPr>
          <a:xfrm>
            <a:off x="-97455" y="2869585"/>
            <a:ext cx="1059906"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事ＢＰ</a:t>
            </a:r>
          </a:p>
        </p:txBody>
      </p:sp>
      <p:sp>
        <p:nvSpPr>
          <p:cNvPr id="16" name="テキスト ボックス 15">
            <a:extLst>
              <a:ext uri="{FF2B5EF4-FFF2-40B4-BE49-F238E27FC236}">
                <a16:creationId xmlns:a16="http://schemas.microsoft.com/office/drawing/2014/main" id="{A90C14ED-442C-40D1-9C02-C937EAAB40D1}"/>
              </a:ext>
            </a:extLst>
          </p:cNvPr>
          <p:cNvSpPr txBox="1"/>
          <p:nvPr/>
        </p:nvSpPr>
        <p:spPr>
          <a:xfrm>
            <a:off x="71544" y="3649980"/>
            <a:ext cx="7954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部Ｐ</a:t>
            </a:r>
          </a:p>
        </p:txBody>
      </p:sp>
      <p:sp>
        <p:nvSpPr>
          <p:cNvPr id="17" name="テキスト ボックス 16">
            <a:extLst>
              <a:ext uri="{FF2B5EF4-FFF2-40B4-BE49-F238E27FC236}">
                <a16:creationId xmlns:a16="http://schemas.microsoft.com/office/drawing/2014/main" id="{3838410A-338E-4C51-9A20-B5374F9C9F7E}"/>
              </a:ext>
            </a:extLst>
          </p:cNvPr>
          <p:cNvSpPr txBox="1"/>
          <p:nvPr/>
        </p:nvSpPr>
        <p:spPr>
          <a:xfrm>
            <a:off x="177131" y="5254956"/>
            <a:ext cx="5437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監</a:t>
            </a:r>
          </a:p>
        </p:txBody>
      </p:sp>
      <p:sp>
        <p:nvSpPr>
          <p:cNvPr id="18" name="テキスト ボックス 17">
            <a:extLst>
              <a:ext uri="{FF2B5EF4-FFF2-40B4-BE49-F238E27FC236}">
                <a16:creationId xmlns:a16="http://schemas.microsoft.com/office/drawing/2014/main" id="{6B2C7DDB-1DA6-4C63-913C-327EBFA8B968}"/>
              </a:ext>
            </a:extLst>
          </p:cNvPr>
          <p:cNvSpPr txBox="1"/>
          <p:nvPr/>
        </p:nvSpPr>
        <p:spPr>
          <a:xfrm>
            <a:off x="8892" y="6137940"/>
            <a:ext cx="9028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顧相</a:t>
            </a:r>
          </a:p>
        </p:txBody>
      </p:sp>
      <p:sp>
        <p:nvSpPr>
          <p:cNvPr id="19" name="テキスト ボックス 18">
            <a:extLst>
              <a:ext uri="{FF2B5EF4-FFF2-40B4-BE49-F238E27FC236}">
                <a16:creationId xmlns:a16="http://schemas.microsoft.com/office/drawing/2014/main" id="{C40BBB44-0D0F-4B6A-A9A2-861727C59585}"/>
              </a:ext>
            </a:extLst>
          </p:cNvPr>
          <p:cNvSpPr txBox="1"/>
          <p:nvPr/>
        </p:nvSpPr>
        <p:spPr>
          <a:xfrm>
            <a:off x="184247" y="4432965"/>
            <a:ext cx="5437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幹</a:t>
            </a:r>
          </a:p>
        </p:txBody>
      </p:sp>
      <p:sp>
        <p:nvSpPr>
          <p:cNvPr id="20" name="テキスト ボックス 19">
            <a:extLst>
              <a:ext uri="{FF2B5EF4-FFF2-40B4-BE49-F238E27FC236}">
                <a16:creationId xmlns:a16="http://schemas.microsoft.com/office/drawing/2014/main" id="{29847F0C-9DEC-4A7B-B5EC-2A9D0D1F6C8B}"/>
              </a:ext>
            </a:extLst>
          </p:cNvPr>
          <p:cNvSpPr txBox="1"/>
          <p:nvPr/>
        </p:nvSpPr>
        <p:spPr>
          <a:xfrm>
            <a:off x="1202863" y="-45378"/>
            <a:ext cx="9028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部会</a:t>
            </a:r>
          </a:p>
        </p:txBody>
      </p:sp>
      <p:sp>
        <p:nvSpPr>
          <p:cNvPr id="21" name="テキスト ボックス 20">
            <a:extLst>
              <a:ext uri="{FF2B5EF4-FFF2-40B4-BE49-F238E27FC236}">
                <a16:creationId xmlns:a16="http://schemas.microsoft.com/office/drawing/2014/main" id="{B98F2F8F-0B61-496E-8505-C5C2AA15C282}"/>
              </a:ext>
            </a:extLst>
          </p:cNvPr>
          <p:cNvSpPr txBox="1"/>
          <p:nvPr/>
        </p:nvSpPr>
        <p:spPr>
          <a:xfrm>
            <a:off x="3023968" y="-33948"/>
            <a:ext cx="436338"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Ｐ</a:t>
            </a:r>
          </a:p>
        </p:txBody>
      </p:sp>
      <p:sp>
        <p:nvSpPr>
          <p:cNvPr id="23" name="テキスト ボックス 22">
            <a:extLst>
              <a:ext uri="{FF2B5EF4-FFF2-40B4-BE49-F238E27FC236}">
                <a16:creationId xmlns:a16="http://schemas.microsoft.com/office/drawing/2014/main" id="{27B1F7BE-06EC-4D03-AAB3-173169207BDA}"/>
              </a:ext>
            </a:extLst>
          </p:cNvPr>
          <p:cNvSpPr txBox="1"/>
          <p:nvPr/>
        </p:nvSpPr>
        <p:spPr>
          <a:xfrm>
            <a:off x="5835026" y="-39038"/>
            <a:ext cx="16209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役員総会</a:t>
            </a:r>
          </a:p>
        </p:txBody>
      </p:sp>
      <p:sp>
        <p:nvSpPr>
          <p:cNvPr id="24" name="テキスト ボックス 23">
            <a:extLst>
              <a:ext uri="{FF2B5EF4-FFF2-40B4-BE49-F238E27FC236}">
                <a16:creationId xmlns:a16="http://schemas.microsoft.com/office/drawing/2014/main" id="{2811B439-2756-4E03-B1B8-19D09D33783F}"/>
              </a:ext>
            </a:extLst>
          </p:cNvPr>
          <p:cNvSpPr txBox="1"/>
          <p:nvPr/>
        </p:nvSpPr>
        <p:spPr>
          <a:xfrm>
            <a:off x="7923703" y="-45690"/>
            <a:ext cx="9028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総会</a:t>
            </a:r>
          </a:p>
        </p:txBody>
      </p:sp>
      <p:sp>
        <p:nvSpPr>
          <p:cNvPr id="25" name="テキスト ボックス 24">
            <a:extLst>
              <a:ext uri="{FF2B5EF4-FFF2-40B4-BE49-F238E27FC236}">
                <a16:creationId xmlns:a16="http://schemas.microsoft.com/office/drawing/2014/main" id="{A9092284-F5CB-4420-8C29-4548B8C92630}"/>
              </a:ext>
            </a:extLst>
          </p:cNvPr>
          <p:cNvSpPr txBox="1"/>
          <p:nvPr/>
        </p:nvSpPr>
        <p:spPr>
          <a:xfrm>
            <a:off x="5257099" y="627775"/>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5B9BD5"/>
                </a:solidFill>
                <a:effectLst/>
                <a:uLnTx/>
                <a:uFillTx/>
                <a:latin typeface="HGP創英角ｺﾞｼｯｸUB" panose="020B0900000000000000" pitchFamily="50" charset="-128"/>
                <a:ea typeface="HGP創英角ｺﾞｼｯｸUB" panose="020B0900000000000000" pitchFamily="50" charset="-128"/>
                <a:cs typeface="+mn-cs"/>
              </a:rPr>
              <a:t>選</a:t>
            </a:r>
          </a:p>
        </p:txBody>
      </p:sp>
      <p:sp>
        <p:nvSpPr>
          <p:cNvPr id="28" name="楕円 27">
            <a:extLst>
              <a:ext uri="{FF2B5EF4-FFF2-40B4-BE49-F238E27FC236}">
                <a16:creationId xmlns:a16="http://schemas.microsoft.com/office/drawing/2014/main" id="{9D128A76-266A-4262-A983-64690244BF6D}"/>
              </a:ext>
            </a:extLst>
          </p:cNvPr>
          <p:cNvSpPr/>
          <p:nvPr/>
        </p:nvSpPr>
        <p:spPr>
          <a:xfrm>
            <a:off x="5274415" y="653742"/>
            <a:ext cx="508119" cy="534651"/>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32" name="グループ化 31">
            <a:extLst>
              <a:ext uri="{FF2B5EF4-FFF2-40B4-BE49-F238E27FC236}">
                <a16:creationId xmlns:a16="http://schemas.microsoft.com/office/drawing/2014/main" id="{A2C20841-0B3E-4499-802A-1A1A72305D4D}"/>
              </a:ext>
            </a:extLst>
          </p:cNvPr>
          <p:cNvGrpSpPr/>
          <p:nvPr/>
        </p:nvGrpSpPr>
        <p:grpSpPr>
          <a:xfrm>
            <a:off x="8603816" y="601540"/>
            <a:ext cx="543739" cy="563509"/>
            <a:chOff x="6313869" y="2090752"/>
            <a:chExt cx="543739" cy="563509"/>
          </a:xfrm>
        </p:grpSpPr>
        <p:sp>
          <p:nvSpPr>
            <p:cNvPr id="26" name="テキスト ボックス 25">
              <a:extLst>
                <a:ext uri="{FF2B5EF4-FFF2-40B4-BE49-F238E27FC236}">
                  <a16:creationId xmlns:a16="http://schemas.microsoft.com/office/drawing/2014/main" id="{AB71641B-1A53-4E05-8E61-74176F874A8D}"/>
                </a:ext>
              </a:extLst>
            </p:cNvPr>
            <p:cNvSpPr txBox="1"/>
            <p:nvPr/>
          </p:nvSpPr>
          <p:spPr>
            <a:xfrm>
              <a:off x="6313869" y="2090752"/>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cs typeface="+mn-cs"/>
                </a:rPr>
                <a:t>承</a:t>
              </a:r>
            </a:p>
          </p:txBody>
        </p:sp>
        <p:sp>
          <p:nvSpPr>
            <p:cNvPr id="29" name="楕円 28">
              <a:extLst>
                <a:ext uri="{FF2B5EF4-FFF2-40B4-BE49-F238E27FC236}">
                  <a16:creationId xmlns:a16="http://schemas.microsoft.com/office/drawing/2014/main" id="{7E5E4130-3386-4A50-A90F-CEBD918E5562}"/>
                </a:ext>
              </a:extLst>
            </p:cNvPr>
            <p:cNvSpPr/>
            <p:nvPr/>
          </p:nvSpPr>
          <p:spPr>
            <a:xfrm>
              <a:off x="6331678" y="2119610"/>
              <a:ext cx="508119" cy="5346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33" name="グループ化 32">
            <a:extLst>
              <a:ext uri="{FF2B5EF4-FFF2-40B4-BE49-F238E27FC236}">
                <a16:creationId xmlns:a16="http://schemas.microsoft.com/office/drawing/2014/main" id="{2C2407C1-A024-43C8-B87E-05DD8F4DAFF2}"/>
              </a:ext>
            </a:extLst>
          </p:cNvPr>
          <p:cNvGrpSpPr/>
          <p:nvPr/>
        </p:nvGrpSpPr>
        <p:grpSpPr>
          <a:xfrm>
            <a:off x="3559101" y="2195810"/>
            <a:ext cx="543739" cy="534651"/>
            <a:chOff x="4300130" y="4173200"/>
            <a:chExt cx="543739" cy="534651"/>
          </a:xfrm>
        </p:grpSpPr>
        <p:sp>
          <p:nvSpPr>
            <p:cNvPr id="27" name="テキスト ボックス 26">
              <a:extLst>
                <a:ext uri="{FF2B5EF4-FFF2-40B4-BE49-F238E27FC236}">
                  <a16:creationId xmlns:a16="http://schemas.microsoft.com/office/drawing/2014/main" id="{A1559946-02F6-4BBE-B14D-155F26E47FC4}"/>
                </a:ext>
              </a:extLst>
            </p:cNvPr>
            <p:cNvSpPr txBox="1"/>
            <p:nvPr/>
          </p:nvSpPr>
          <p:spPr>
            <a:xfrm>
              <a:off x="4300130" y="4173200"/>
              <a:ext cx="5437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委</a:t>
              </a:r>
            </a:p>
          </p:txBody>
        </p:sp>
        <p:sp>
          <p:nvSpPr>
            <p:cNvPr id="30" name="楕円 29">
              <a:extLst>
                <a:ext uri="{FF2B5EF4-FFF2-40B4-BE49-F238E27FC236}">
                  <a16:creationId xmlns:a16="http://schemas.microsoft.com/office/drawing/2014/main" id="{61AC2C5A-4DF7-4A30-8EC1-4BBDC69C213C}"/>
                </a:ext>
              </a:extLst>
            </p:cNvPr>
            <p:cNvSpPr/>
            <p:nvPr/>
          </p:nvSpPr>
          <p:spPr>
            <a:xfrm>
              <a:off x="4311643" y="4173200"/>
              <a:ext cx="508119" cy="5346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5" name="テキスト ボックス 34">
            <a:extLst>
              <a:ext uri="{FF2B5EF4-FFF2-40B4-BE49-F238E27FC236}">
                <a16:creationId xmlns:a16="http://schemas.microsoft.com/office/drawing/2014/main" id="{AAB08F6E-D301-4A86-A784-81E363352C91}"/>
              </a:ext>
            </a:extLst>
          </p:cNvPr>
          <p:cNvSpPr txBox="1"/>
          <p:nvPr/>
        </p:nvSpPr>
        <p:spPr>
          <a:xfrm>
            <a:off x="5251006" y="1409104"/>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5B9BD5"/>
                </a:solidFill>
                <a:effectLst/>
                <a:uLnTx/>
                <a:uFillTx/>
                <a:latin typeface="HGP創英角ｺﾞｼｯｸUB" panose="020B0900000000000000" pitchFamily="50" charset="-128"/>
                <a:ea typeface="HGP創英角ｺﾞｼｯｸUB" panose="020B0900000000000000" pitchFamily="50" charset="-128"/>
                <a:cs typeface="+mn-cs"/>
              </a:rPr>
              <a:t>選</a:t>
            </a:r>
          </a:p>
        </p:txBody>
      </p:sp>
      <p:sp>
        <p:nvSpPr>
          <p:cNvPr id="36" name="楕円 35">
            <a:extLst>
              <a:ext uri="{FF2B5EF4-FFF2-40B4-BE49-F238E27FC236}">
                <a16:creationId xmlns:a16="http://schemas.microsoft.com/office/drawing/2014/main" id="{AC6D94CF-CC53-4D33-9B25-39E521666E17}"/>
              </a:ext>
            </a:extLst>
          </p:cNvPr>
          <p:cNvSpPr/>
          <p:nvPr/>
        </p:nvSpPr>
        <p:spPr>
          <a:xfrm>
            <a:off x="5258860" y="1409104"/>
            <a:ext cx="508119" cy="534651"/>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37" name="グループ化 36">
            <a:extLst>
              <a:ext uri="{FF2B5EF4-FFF2-40B4-BE49-F238E27FC236}">
                <a16:creationId xmlns:a16="http://schemas.microsoft.com/office/drawing/2014/main" id="{40F4CBC9-E5B5-4027-A48F-4404CE50F105}"/>
              </a:ext>
            </a:extLst>
          </p:cNvPr>
          <p:cNvGrpSpPr/>
          <p:nvPr/>
        </p:nvGrpSpPr>
        <p:grpSpPr>
          <a:xfrm>
            <a:off x="1878484" y="3638549"/>
            <a:ext cx="543739" cy="534651"/>
            <a:chOff x="4725745" y="1596390"/>
            <a:chExt cx="543739" cy="534651"/>
          </a:xfrm>
        </p:grpSpPr>
        <p:sp>
          <p:nvSpPr>
            <p:cNvPr id="38" name="テキスト ボックス 37">
              <a:extLst>
                <a:ext uri="{FF2B5EF4-FFF2-40B4-BE49-F238E27FC236}">
                  <a16:creationId xmlns:a16="http://schemas.microsoft.com/office/drawing/2014/main" id="{C91A4496-C130-4CCA-8338-E5254D63C165}"/>
                </a:ext>
              </a:extLst>
            </p:cNvPr>
            <p:cNvSpPr txBox="1"/>
            <p:nvPr/>
          </p:nvSpPr>
          <p:spPr>
            <a:xfrm>
              <a:off x="4725745" y="1596390"/>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cs typeface="+mn-cs"/>
                </a:rPr>
                <a:t>選</a:t>
              </a:r>
            </a:p>
          </p:txBody>
        </p:sp>
        <p:sp>
          <p:nvSpPr>
            <p:cNvPr id="39" name="楕円 38">
              <a:extLst>
                <a:ext uri="{FF2B5EF4-FFF2-40B4-BE49-F238E27FC236}">
                  <a16:creationId xmlns:a16="http://schemas.microsoft.com/office/drawing/2014/main" id="{F2444595-5081-4C9B-BC32-CE4C840724CA}"/>
                </a:ext>
              </a:extLst>
            </p:cNvPr>
            <p:cNvSpPr/>
            <p:nvPr/>
          </p:nvSpPr>
          <p:spPr>
            <a:xfrm>
              <a:off x="4733599" y="1596390"/>
              <a:ext cx="508119" cy="53465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40" name="グループ化 39">
            <a:extLst>
              <a:ext uri="{FF2B5EF4-FFF2-40B4-BE49-F238E27FC236}">
                <a16:creationId xmlns:a16="http://schemas.microsoft.com/office/drawing/2014/main" id="{00E5415A-7506-4C39-9147-EF25FF07B3F0}"/>
              </a:ext>
            </a:extLst>
          </p:cNvPr>
          <p:cNvGrpSpPr/>
          <p:nvPr/>
        </p:nvGrpSpPr>
        <p:grpSpPr>
          <a:xfrm>
            <a:off x="1870630" y="4453293"/>
            <a:ext cx="543739" cy="534651"/>
            <a:chOff x="4725745" y="1596390"/>
            <a:chExt cx="543739" cy="534651"/>
          </a:xfrm>
        </p:grpSpPr>
        <p:sp>
          <p:nvSpPr>
            <p:cNvPr id="41" name="テキスト ボックス 40">
              <a:extLst>
                <a:ext uri="{FF2B5EF4-FFF2-40B4-BE49-F238E27FC236}">
                  <a16:creationId xmlns:a16="http://schemas.microsoft.com/office/drawing/2014/main" id="{0745806E-0EDC-4D30-B5B0-03C3694396E3}"/>
                </a:ext>
              </a:extLst>
            </p:cNvPr>
            <p:cNvSpPr txBox="1"/>
            <p:nvPr/>
          </p:nvSpPr>
          <p:spPr>
            <a:xfrm>
              <a:off x="4725745" y="1596390"/>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cs typeface="+mn-cs"/>
                </a:rPr>
                <a:t>選</a:t>
              </a:r>
            </a:p>
          </p:txBody>
        </p:sp>
        <p:sp>
          <p:nvSpPr>
            <p:cNvPr id="42" name="楕円 41">
              <a:extLst>
                <a:ext uri="{FF2B5EF4-FFF2-40B4-BE49-F238E27FC236}">
                  <a16:creationId xmlns:a16="http://schemas.microsoft.com/office/drawing/2014/main" id="{C61021DA-2717-4202-B4D8-FA04168CADC9}"/>
                </a:ext>
              </a:extLst>
            </p:cNvPr>
            <p:cNvSpPr/>
            <p:nvPr/>
          </p:nvSpPr>
          <p:spPr>
            <a:xfrm>
              <a:off x="4733599" y="1596390"/>
              <a:ext cx="508119" cy="53465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43" name="グループ化 42">
            <a:extLst>
              <a:ext uri="{FF2B5EF4-FFF2-40B4-BE49-F238E27FC236}">
                <a16:creationId xmlns:a16="http://schemas.microsoft.com/office/drawing/2014/main" id="{4EF833FE-375E-4E43-8A4F-54CDC1CBA8A1}"/>
              </a:ext>
            </a:extLst>
          </p:cNvPr>
          <p:cNvGrpSpPr/>
          <p:nvPr/>
        </p:nvGrpSpPr>
        <p:grpSpPr>
          <a:xfrm>
            <a:off x="8601079" y="1368815"/>
            <a:ext cx="543739" cy="563509"/>
            <a:chOff x="6313869" y="2090752"/>
            <a:chExt cx="543739" cy="563509"/>
          </a:xfrm>
        </p:grpSpPr>
        <p:sp>
          <p:nvSpPr>
            <p:cNvPr id="44" name="テキスト ボックス 43">
              <a:extLst>
                <a:ext uri="{FF2B5EF4-FFF2-40B4-BE49-F238E27FC236}">
                  <a16:creationId xmlns:a16="http://schemas.microsoft.com/office/drawing/2014/main" id="{00D42E0A-8641-4886-B971-B3ABC6DC0DD0}"/>
                </a:ext>
              </a:extLst>
            </p:cNvPr>
            <p:cNvSpPr txBox="1"/>
            <p:nvPr/>
          </p:nvSpPr>
          <p:spPr>
            <a:xfrm>
              <a:off x="6313869" y="2090752"/>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cs typeface="+mn-cs"/>
                </a:rPr>
                <a:t>承</a:t>
              </a:r>
            </a:p>
          </p:txBody>
        </p:sp>
        <p:sp>
          <p:nvSpPr>
            <p:cNvPr id="45" name="楕円 44">
              <a:extLst>
                <a:ext uri="{FF2B5EF4-FFF2-40B4-BE49-F238E27FC236}">
                  <a16:creationId xmlns:a16="http://schemas.microsoft.com/office/drawing/2014/main" id="{14F4E91A-78F9-417A-9C97-6201D5C1A5C5}"/>
                </a:ext>
              </a:extLst>
            </p:cNvPr>
            <p:cNvSpPr/>
            <p:nvPr/>
          </p:nvSpPr>
          <p:spPr>
            <a:xfrm>
              <a:off x="6331678" y="2119610"/>
              <a:ext cx="508119" cy="5346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46" name="グループ化 45">
            <a:extLst>
              <a:ext uri="{FF2B5EF4-FFF2-40B4-BE49-F238E27FC236}">
                <a16:creationId xmlns:a16="http://schemas.microsoft.com/office/drawing/2014/main" id="{20A82B3D-FD9A-4DFE-A3DC-43149D37D77C}"/>
              </a:ext>
            </a:extLst>
          </p:cNvPr>
          <p:cNvGrpSpPr/>
          <p:nvPr/>
        </p:nvGrpSpPr>
        <p:grpSpPr>
          <a:xfrm>
            <a:off x="8606130" y="2166952"/>
            <a:ext cx="543739" cy="563509"/>
            <a:chOff x="6313869" y="2090752"/>
            <a:chExt cx="543739" cy="563509"/>
          </a:xfrm>
        </p:grpSpPr>
        <p:sp>
          <p:nvSpPr>
            <p:cNvPr id="47" name="テキスト ボックス 46">
              <a:extLst>
                <a:ext uri="{FF2B5EF4-FFF2-40B4-BE49-F238E27FC236}">
                  <a16:creationId xmlns:a16="http://schemas.microsoft.com/office/drawing/2014/main" id="{DC9D9358-1885-43EB-864A-4CE79D8831EA}"/>
                </a:ext>
              </a:extLst>
            </p:cNvPr>
            <p:cNvSpPr txBox="1"/>
            <p:nvPr/>
          </p:nvSpPr>
          <p:spPr>
            <a:xfrm>
              <a:off x="6313869" y="2090752"/>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cs typeface="+mn-cs"/>
                </a:rPr>
                <a:t>承</a:t>
              </a:r>
            </a:p>
          </p:txBody>
        </p:sp>
        <p:sp>
          <p:nvSpPr>
            <p:cNvPr id="48" name="楕円 47">
              <a:extLst>
                <a:ext uri="{FF2B5EF4-FFF2-40B4-BE49-F238E27FC236}">
                  <a16:creationId xmlns:a16="http://schemas.microsoft.com/office/drawing/2014/main" id="{A2B0BAD5-5056-4334-8337-282C7971BFF1}"/>
                </a:ext>
              </a:extLst>
            </p:cNvPr>
            <p:cNvSpPr/>
            <p:nvPr/>
          </p:nvSpPr>
          <p:spPr>
            <a:xfrm>
              <a:off x="6331678" y="2119610"/>
              <a:ext cx="508119" cy="5346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49" name="グループ化 48">
            <a:extLst>
              <a:ext uri="{FF2B5EF4-FFF2-40B4-BE49-F238E27FC236}">
                <a16:creationId xmlns:a16="http://schemas.microsoft.com/office/drawing/2014/main" id="{D327CEC0-FED6-4A9B-A03A-9A08B120F353}"/>
              </a:ext>
            </a:extLst>
          </p:cNvPr>
          <p:cNvGrpSpPr/>
          <p:nvPr/>
        </p:nvGrpSpPr>
        <p:grpSpPr>
          <a:xfrm>
            <a:off x="8603816" y="5299270"/>
            <a:ext cx="543739" cy="563509"/>
            <a:chOff x="6313869" y="2090752"/>
            <a:chExt cx="543739" cy="563509"/>
          </a:xfrm>
        </p:grpSpPr>
        <p:sp>
          <p:nvSpPr>
            <p:cNvPr id="50" name="テキスト ボックス 49">
              <a:extLst>
                <a:ext uri="{FF2B5EF4-FFF2-40B4-BE49-F238E27FC236}">
                  <a16:creationId xmlns:a16="http://schemas.microsoft.com/office/drawing/2014/main" id="{8C8E750C-4581-4DB9-B290-10E004499FE4}"/>
                </a:ext>
              </a:extLst>
            </p:cNvPr>
            <p:cNvSpPr txBox="1"/>
            <p:nvPr/>
          </p:nvSpPr>
          <p:spPr>
            <a:xfrm>
              <a:off x="6313869" y="2090752"/>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cs typeface="+mn-cs"/>
                </a:rPr>
                <a:t>承</a:t>
              </a:r>
            </a:p>
          </p:txBody>
        </p:sp>
        <p:sp>
          <p:nvSpPr>
            <p:cNvPr id="51" name="楕円 50">
              <a:extLst>
                <a:ext uri="{FF2B5EF4-FFF2-40B4-BE49-F238E27FC236}">
                  <a16:creationId xmlns:a16="http://schemas.microsoft.com/office/drawing/2014/main" id="{D1CD17C8-FECA-4097-B02B-5A067CC55D3D}"/>
                </a:ext>
              </a:extLst>
            </p:cNvPr>
            <p:cNvSpPr/>
            <p:nvPr/>
          </p:nvSpPr>
          <p:spPr>
            <a:xfrm>
              <a:off x="6331678" y="2119610"/>
              <a:ext cx="508119" cy="5346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52" name="グループ化 51">
            <a:extLst>
              <a:ext uri="{FF2B5EF4-FFF2-40B4-BE49-F238E27FC236}">
                <a16:creationId xmlns:a16="http://schemas.microsoft.com/office/drawing/2014/main" id="{454DF4BE-44F2-4431-A5C8-08B53DBB686F}"/>
              </a:ext>
            </a:extLst>
          </p:cNvPr>
          <p:cNvGrpSpPr/>
          <p:nvPr/>
        </p:nvGrpSpPr>
        <p:grpSpPr>
          <a:xfrm>
            <a:off x="4081411" y="6180816"/>
            <a:ext cx="543739" cy="563509"/>
            <a:chOff x="6313869" y="2090752"/>
            <a:chExt cx="543739" cy="563509"/>
          </a:xfrm>
        </p:grpSpPr>
        <p:sp>
          <p:nvSpPr>
            <p:cNvPr id="53" name="テキスト ボックス 52">
              <a:extLst>
                <a:ext uri="{FF2B5EF4-FFF2-40B4-BE49-F238E27FC236}">
                  <a16:creationId xmlns:a16="http://schemas.microsoft.com/office/drawing/2014/main" id="{BA6FF3AB-91AD-46F7-877D-F355B7F7D7FE}"/>
                </a:ext>
              </a:extLst>
            </p:cNvPr>
            <p:cNvSpPr txBox="1"/>
            <p:nvPr/>
          </p:nvSpPr>
          <p:spPr>
            <a:xfrm>
              <a:off x="6313869" y="2090752"/>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cs typeface="+mn-cs"/>
                </a:rPr>
                <a:t>承</a:t>
              </a:r>
            </a:p>
          </p:txBody>
        </p:sp>
        <p:sp>
          <p:nvSpPr>
            <p:cNvPr id="54" name="楕円 53">
              <a:extLst>
                <a:ext uri="{FF2B5EF4-FFF2-40B4-BE49-F238E27FC236}">
                  <a16:creationId xmlns:a16="http://schemas.microsoft.com/office/drawing/2014/main" id="{ECA512B2-EFEF-425E-BD3C-BB6267B22181}"/>
                </a:ext>
              </a:extLst>
            </p:cNvPr>
            <p:cNvSpPr/>
            <p:nvPr/>
          </p:nvSpPr>
          <p:spPr>
            <a:xfrm>
              <a:off x="6331678" y="2119610"/>
              <a:ext cx="508119" cy="5346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55" name="グループ化 54">
            <a:extLst>
              <a:ext uri="{FF2B5EF4-FFF2-40B4-BE49-F238E27FC236}">
                <a16:creationId xmlns:a16="http://schemas.microsoft.com/office/drawing/2014/main" id="{44613B7D-D103-4364-9EA0-B9A4DF53FFA3}"/>
              </a:ext>
            </a:extLst>
          </p:cNvPr>
          <p:cNvGrpSpPr/>
          <p:nvPr/>
        </p:nvGrpSpPr>
        <p:grpSpPr>
          <a:xfrm>
            <a:off x="3554015" y="2858154"/>
            <a:ext cx="543739" cy="534651"/>
            <a:chOff x="4300130" y="4173200"/>
            <a:chExt cx="543739" cy="534651"/>
          </a:xfrm>
        </p:grpSpPr>
        <p:sp>
          <p:nvSpPr>
            <p:cNvPr id="56" name="テキスト ボックス 55">
              <a:extLst>
                <a:ext uri="{FF2B5EF4-FFF2-40B4-BE49-F238E27FC236}">
                  <a16:creationId xmlns:a16="http://schemas.microsoft.com/office/drawing/2014/main" id="{05C5CB80-F865-4D6A-9176-76ACC13588E3}"/>
                </a:ext>
              </a:extLst>
            </p:cNvPr>
            <p:cNvSpPr txBox="1"/>
            <p:nvPr/>
          </p:nvSpPr>
          <p:spPr>
            <a:xfrm>
              <a:off x="4300130" y="4173200"/>
              <a:ext cx="5437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委</a:t>
              </a:r>
            </a:p>
          </p:txBody>
        </p:sp>
        <p:sp>
          <p:nvSpPr>
            <p:cNvPr id="57" name="楕円 56">
              <a:extLst>
                <a:ext uri="{FF2B5EF4-FFF2-40B4-BE49-F238E27FC236}">
                  <a16:creationId xmlns:a16="http://schemas.microsoft.com/office/drawing/2014/main" id="{67E9A847-AADD-41FB-840A-8F74F49E4390}"/>
                </a:ext>
              </a:extLst>
            </p:cNvPr>
            <p:cNvSpPr/>
            <p:nvPr/>
          </p:nvSpPr>
          <p:spPr>
            <a:xfrm>
              <a:off x="4311643" y="4173200"/>
              <a:ext cx="508119" cy="5346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58" name="グループ化 57">
            <a:extLst>
              <a:ext uri="{FF2B5EF4-FFF2-40B4-BE49-F238E27FC236}">
                <a16:creationId xmlns:a16="http://schemas.microsoft.com/office/drawing/2014/main" id="{FD0947F4-B396-4CAA-958A-90A442E2615C}"/>
              </a:ext>
            </a:extLst>
          </p:cNvPr>
          <p:cNvGrpSpPr/>
          <p:nvPr/>
        </p:nvGrpSpPr>
        <p:grpSpPr>
          <a:xfrm>
            <a:off x="3554015" y="5231470"/>
            <a:ext cx="543739" cy="534651"/>
            <a:chOff x="4300130" y="4173200"/>
            <a:chExt cx="543739" cy="534651"/>
          </a:xfrm>
        </p:grpSpPr>
        <p:sp>
          <p:nvSpPr>
            <p:cNvPr id="59" name="テキスト ボックス 58">
              <a:extLst>
                <a:ext uri="{FF2B5EF4-FFF2-40B4-BE49-F238E27FC236}">
                  <a16:creationId xmlns:a16="http://schemas.microsoft.com/office/drawing/2014/main" id="{0EE9E73B-ED0B-431C-9E95-E0FF5D632455}"/>
                </a:ext>
              </a:extLst>
            </p:cNvPr>
            <p:cNvSpPr txBox="1"/>
            <p:nvPr/>
          </p:nvSpPr>
          <p:spPr>
            <a:xfrm>
              <a:off x="4300130" y="4173200"/>
              <a:ext cx="5437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委</a:t>
              </a:r>
            </a:p>
          </p:txBody>
        </p:sp>
        <p:sp>
          <p:nvSpPr>
            <p:cNvPr id="60" name="楕円 59">
              <a:extLst>
                <a:ext uri="{FF2B5EF4-FFF2-40B4-BE49-F238E27FC236}">
                  <a16:creationId xmlns:a16="http://schemas.microsoft.com/office/drawing/2014/main" id="{18751240-3EBC-4C7A-9D3B-A606F78C6866}"/>
                </a:ext>
              </a:extLst>
            </p:cNvPr>
            <p:cNvSpPr/>
            <p:nvPr/>
          </p:nvSpPr>
          <p:spPr>
            <a:xfrm>
              <a:off x="4311643" y="4173200"/>
              <a:ext cx="508119" cy="5346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61" name="グループ化 60">
            <a:extLst>
              <a:ext uri="{FF2B5EF4-FFF2-40B4-BE49-F238E27FC236}">
                <a16:creationId xmlns:a16="http://schemas.microsoft.com/office/drawing/2014/main" id="{34EFE72B-B8F0-495B-89ED-C73B22DB60FF}"/>
              </a:ext>
            </a:extLst>
          </p:cNvPr>
          <p:cNvGrpSpPr/>
          <p:nvPr/>
        </p:nvGrpSpPr>
        <p:grpSpPr>
          <a:xfrm>
            <a:off x="2394227" y="6180816"/>
            <a:ext cx="543739" cy="534651"/>
            <a:chOff x="4300130" y="4173200"/>
            <a:chExt cx="543739" cy="534651"/>
          </a:xfrm>
        </p:grpSpPr>
        <p:sp>
          <p:nvSpPr>
            <p:cNvPr id="62" name="テキスト ボックス 61">
              <a:extLst>
                <a:ext uri="{FF2B5EF4-FFF2-40B4-BE49-F238E27FC236}">
                  <a16:creationId xmlns:a16="http://schemas.microsoft.com/office/drawing/2014/main" id="{75E2DAE6-7459-4330-8862-EA379B368F41}"/>
                </a:ext>
              </a:extLst>
            </p:cNvPr>
            <p:cNvSpPr txBox="1"/>
            <p:nvPr/>
          </p:nvSpPr>
          <p:spPr>
            <a:xfrm>
              <a:off x="4300130" y="4173200"/>
              <a:ext cx="5437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委</a:t>
              </a:r>
            </a:p>
          </p:txBody>
        </p:sp>
        <p:sp>
          <p:nvSpPr>
            <p:cNvPr id="63" name="楕円 62">
              <a:extLst>
                <a:ext uri="{FF2B5EF4-FFF2-40B4-BE49-F238E27FC236}">
                  <a16:creationId xmlns:a16="http://schemas.microsoft.com/office/drawing/2014/main" id="{6EC6A9A0-4497-4139-8C3C-AFFB6DFE5B9C}"/>
                </a:ext>
              </a:extLst>
            </p:cNvPr>
            <p:cNvSpPr/>
            <p:nvPr/>
          </p:nvSpPr>
          <p:spPr>
            <a:xfrm>
              <a:off x="4311643" y="4173200"/>
              <a:ext cx="508119" cy="53465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cxnSp>
        <p:nvCxnSpPr>
          <p:cNvPr id="65" name="直線矢印コネクタ 64">
            <a:extLst>
              <a:ext uri="{FF2B5EF4-FFF2-40B4-BE49-F238E27FC236}">
                <a16:creationId xmlns:a16="http://schemas.microsoft.com/office/drawing/2014/main" id="{B36A8992-FAF5-4F75-ADAF-2CDE1D5B2BBF}"/>
              </a:ext>
            </a:extLst>
          </p:cNvPr>
          <p:cNvCxnSpPr>
            <a:cxnSpLocks/>
          </p:cNvCxnSpPr>
          <p:nvPr/>
        </p:nvCxnSpPr>
        <p:spPr>
          <a:xfrm>
            <a:off x="4112364" y="905297"/>
            <a:ext cx="1183542" cy="5716"/>
          </a:xfrm>
          <a:prstGeom prst="straightConnector1">
            <a:avLst/>
          </a:prstGeom>
          <a:ln w="1270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62A7B640-12DD-4A30-A684-E91877EB96F0}"/>
              </a:ext>
            </a:extLst>
          </p:cNvPr>
          <p:cNvCxnSpPr>
            <a:cxnSpLocks/>
          </p:cNvCxnSpPr>
          <p:nvPr/>
        </p:nvCxnSpPr>
        <p:spPr>
          <a:xfrm flipH="1">
            <a:off x="4611369" y="6476999"/>
            <a:ext cx="1183542" cy="5716"/>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E3C8AF7C-EEEF-491C-9BF3-D825C57BD7CB}"/>
              </a:ext>
            </a:extLst>
          </p:cNvPr>
          <p:cNvCxnSpPr>
            <a:cxnSpLocks/>
          </p:cNvCxnSpPr>
          <p:nvPr/>
        </p:nvCxnSpPr>
        <p:spPr>
          <a:xfrm flipH="1">
            <a:off x="2887929" y="6476999"/>
            <a:ext cx="1183542" cy="5716"/>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id="{35BAC6C3-C9E2-4663-9775-30A1E816B70F}"/>
              </a:ext>
            </a:extLst>
          </p:cNvPr>
          <p:cNvCxnSpPr/>
          <p:nvPr/>
        </p:nvCxnSpPr>
        <p:spPr>
          <a:xfrm>
            <a:off x="2397710" y="2469533"/>
            <a:ext cx="1183542" cy="5716"/>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id="{95FA92AF-6ADA-497D-899A-B0420060F6AF}"/>
              </a:ext>
            </a:extLst>
          </p:cNvPr>
          <p:cNvCxnSpPr/>
          <p:nvPr/>
        </p:nvCxnSpPr>
        <p:spPr>
          <a:xfrm>
            <a:off x="7464541" y="897253"/>
            <a:ext cx="1183542" cy="5716"/>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D5C5A484-F5DF-4094-9585-310BEBEB0F64}"/>
              </a:ext>
            </a:extLst>
          </p:cNvPr>
          <p:cNvCxnSpPr/>
          <p:nvPr/>
        </p:nvCxnSpPr>
        <p:spPr>
          <a:xfrm>
            <a:off x="7475321" y="1679570"/>
            <a:ext cx="1183542" cy="5716"/>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9D262DE8-05E7-43AB-80DD-45DAE48EBC77}"/>
              </a:ext>
            </a:extLst>
          </p:cNvPr>
          <p:cNvCxnSpPr/>
          <p:nvPr/>
        </p:nvCxnSpPr>
        <p:spPr>
          <a:xfrm>
            <a:off x="7475321" y="2475249"/>
            <a:ext cx="1183542" cy="5716"/>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1C0368CD-116A-4C23-9F4C-8AD72DD7DC44}"/>
              </a:ext>
            </a:extLst>
          </p:cNvPr>
          <p:cNvCxnSpPr/>
          <p:nvPr/>
        </p:nvCxnSpPr>
        <p:spPr>
          <a:xfrm>
            <a:off x="4083563" y="1670714"/>
            <a:ext cx="1183542" cy="5716"/>
          </a:xfrm>
          <a:prstGeom prst="straightConnector1">
            <a:avLst/>
          </a:prstGeom>
          <a:ln w="1270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D13AA98A-998F-4F44-8F7C-37EEAE9FC055}"/>
              </a:ext>
            </a:extLst>
          </p:cNvPr>
          <p:cNvCxnSpPr/>
          <p:nvPr/>
        </p:nvCxnSpPr>
        <p:spPr>
          <a:xfrm>
            <a:off x="2385902" y="3116579"/>
            <a:ext cx="1183542" cy="5716"/>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F68470CD-F766-4C5F-9E3F-C859245D3EF9}"/>
              </a:ext>
            </a:extLst>
          </p:cNvPr>
          <p:cNvCxnSpPr>
            <a:cxnSpLocks/>
          </p:cNvCxnSpPr>
          <p:nvPr/>
        </p:nvCxnSpPr>
        <p:spPr>
          <a:xfrm>
            <a:off x="855525" y="3911590"/>
            <a:ext cx="1047377" cy="2858"/>
          </a:xfrm>
          <a:prstGeom prst="straightConnector1">
            <a:avLst/>
          </a:prstGeom>
          <a:ln w="1270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3E87C74C-BC33-40E0-8002-BB39A676DAD8}"/>
              </a:ext>
            </a:extLst>
          </p:cNvPr>
          <p:cNvCxnSpPr>
            <a:cxnSpLocks/>
          </p:cNvCxnSpPr>
          <p:nvPr/>
        </p:nvCxnSpPr>
        <p:spPr>
          <a:xfrm>
            <a:off x="843148" y="4726334"/>
            <a:ext cx="1063882" cy="0"/>
          </a:xfrm>
          <a:prstGeom prst="straightConnector1">
            <a:avLst/>
          </a:prstGeom>
          <a:ln w="1270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id="{35410F46-2026-4803-A46E-95EAEE6BF7C5}"/>
              </a:ext>
            </a:extLst>
          </p:cNvPr>
          <p:cNvCxnSpPr/>
          <p:nvPr/>
        </p:nvCxnSpPr>
        <p:spPr>
          <a:xfrm>
            <a:off x="2386603" y="5487364"/>
            <a:ext cx="1183542" cy="5716"/>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01950236-04F4-4C77-9315-4043EAEEA5F6}"/>
              </a:ext>
            </a:extLst>
          </p:cNvPr>
          <p:cNvCxnSpPr/>
          <p:nvPr/>
        </p:nvCxnSpPr>
        <p:spPr>
          <a:xfrm>
            <a:off x="7464541" y="5595453"/>
            <a:ext cx="1183542" cy="5716"/>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8" name="楕円 77">
            <a:extLst>
              <a:ext uri="{FF2B5EF4-FFF2-40B4-BE49-F238E27FC236}">
                <a16:creationId xmlns:a16="http://schemas.microsoft.com/office/drawing/2014/main" id="{2A904633-3EC0-41D6-85E1-6E3E93A4A0ED}"/>
              </a:ext>
            </a:extLst>
          </p:cNvPr>
          <p:cNvSpPr/>
          <p:nvPr/>
        </p:nvSpPr>
        <p:spPr>
          <a:xfrm>
            <a:off x="3563314" y="1418322"/>
            <a:ext cx="527393" cy="534651"/>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9" name="テキスト ボックス 78">
            <a:extLst>
              <a:ext uri="{FF2B5EF4-FFF2-40B4-BE49-F238E27FC236}">
                <a16:creationId xmlns:a16="http://schemas.microsoft.com/office/drawing/2014/main" id="{5197203E-7CD0-4EA9-BAB8-D142917585E8}"/>
              </a:ext>
            </a:extLst>
          </p:cNvPr>
          <p:cNvSpPr txBox="1"/>
          <p:nvPr/>
        </p:nvSpPr>
        <p:spPr>
          <a:xfrm>
            <a:off x="3559387" y="1406447"/>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5B9BD5"/>
                </a:solidFill>
                <a:effectLst/>
                <a:uLnTx/>
                <a:uFillTx/>
                <a:latin typeface="HGP創英角ｺﾞｼｯｸUB" panose="020B0900000000000000" pitchFamily="50" charset="-128"/>
                <a:ea typeface="HGP創英角ｺﾞｼｯｸUB" panose="020B0900000000000000" pitchFamily="50" charset="-128"/>
                <a:cs typeface="+mn-cs"/>
              </a:rPr>
              <a:t>推</a:t>
            </a:r>
          </a:p>
        </p:txBody>
      </p:sp>
      <p:sp>
        <p:nvSpPr>
          <p:cNvPr id="81" name="テキスト ボックス 80">
            <a:extLst>
              <a:ext uri="{FF2B5EF4-FFF2-40B4-BE49-F238E27FC236}">
                <a16:creationId xmlns:a16="http://schemas.microsoft.com/office/drawing/2014/main" id="{330F2C88-BACB-45C2-A7F1-EDCFECD8E82D}"/>
              </a:ext>
            </a:extLst>
          </p:cNvPr>
          <p:cNvSpPr txBox="1"/>
          <p:nvPr/>
        </p:nvSpPr>
        <p:spPr>
          <a:xfrm>
            <a:off x="6867696" y="3429000"/>
            <a:ext cx="543739" cy="523220"/>
          </a:xfrm>
          <a:prstGeom prst="rect">
            <a:avLst/>
          </a:prstGeom>
          <a:noFill/>
          <a:ln>
            <a:no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70AD47"/>
                </a:solidFill>
                <a:effectLst/>
                <a:uLnTx/>
                <a:uFillTx/>
                <a:latin typeface="HGP創英角ｺﾞｼｯｸUB" panose="020B0900000000000000" pitchFamily="50" charset="-128"/>
                <a:ea typeface="HGP創英角ｺﾞｼｯｸUB" panose="020B0900000000000000" pitchFamily="50" charset="-128"/>
                <a:cs typeface="+mn-cs"/>
              </a:rPr>
              <a:t>審</a:t>
            </a:r>
          </a:p>
        </p:txBody>
      </p:sp>
      <p:sp>
        <p:nvSpPr>
          <p:cNvPr id="83" name="楕円 82">
            <a:extLst>
              <a:ext uri="{FF2B5EF4-FFF2-40B4-BE49-F238E27FC236}">
                <a16:creationId xmlns:a16="http://schemas.microsoft.com/office/drawing/2014/main" id="{27A3D4DC-2AD6-413E-905A-E189A9D841D5}"/>
              </a:ext>
            </a:extLst>
          </p:cNvPr>
          <p:cNvSpPr/>
          <p:nvPr/>
        </p:nvSpPr>
        <p:spPr>
          <a:xfrm>
            <a:off x="6866519" y="3429695"/>
            <a:ext cx="527393" cy="534651"/>
          </a:xfrm>
          <a:prstGeom prst="ellipse">
            <a:avLst/>
          </a:prstGeom>
          <a:noFill/>
          <a:ln>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3" name="直線矢印コネクタ 2">
            <a:extLst>
              <a:ext uri="{FF2B5EF4-FFF2-40B4-BE49-F238E27FC236}">
                <a16:creationId xmlns:a16="http://schemas.microsoft.com/office/drawing/2014/main" id="{27A43A7D-C2CB-44AE-8634-AE97DCAA6825}"/>
              </a:ext>
            </a:extLst>
          </p:cNvPr>
          <p:cNvCxnSpPr>
            <a:cxnSpLocks/>
          </p:cNvCxnSpPr>
          <p:nvPr/>
        </p:nvCxnSpPr>
        <p:spPr>
          <a:xfrm rot="10800000">
            <a:off x="7130215" y="921067"/>
            <a:ext cx="0" cy="2460307"/>
          </a:xfrm>
          <a:prstGeom prst="straightConnector1">
            <a:avLst/>
          </a:prstGeom>
          <a:ln w="79375">
            <a:solidFill>
              <a:schemeClr val="accent6"/>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0B84874E-850B-4032-B1B1-789CE9BCBE14}"/>
              </a:ext>
            </a:extLst>
          </p:cNvPr>
          <p:cNvCxnSpPr/>
          <p:nvPr/>
        </p:nvCxnSpPr>
        <p:spPr>
          <a:xfrm>
            <a:off x="7130215" y="3964346"/>
            <a:ext cx="0" cy="2460307"/>
          </a:xfrm>
          <a:prstGeom prst="straightConnector1">
            <a:avLst/>
          </a:prstGeom>
          <a:ln w="79375">
            <a:solidFill>
              <a:schemeClr val="accent6"/>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8A8066B2-38C0-4072-B6B5-A20EB8DF215C}"/>
              </a:ext>
            </a:extLst>
          </p:cNvPr>
          <p:cNvSpPr txBox="1"/>
          <p:nvPr/>
        </p:nvSpPr>
        <p:spPr>
          <a:xfrm>
            <a:off x="4247818" y="269294"/>
            <a:ext cx="1441420" cy="307777"/>
          </a:xfrm>
          <a:prstGeom prst="rect">
            <a:avLst/>
          </a:prstGeom>
          <a:solidFill>
            <a:schemeClr val="bg1"/>
          </a:solid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cs typeface="+mn-cs"/>
              </a:rPr>
              <a:t>機能に人事無し</a:t>
            </a:r>
          </a:p>
        </p:txBody>
      </p:sp>
      <p:sp>
        <p:nvSpPr>
          <p:cNvPr id="22" name="テキスト ボックス 21">
            <a:extLst>
              <a:ext uri="{FF2B5EF4-FFF2-40B4-BE49-F238E27FC236}">
                <a16:creationId xmlns:a16="http://schemas.microsoft.com/office/drawing/2014/main" id="{CCD30D21-8979-4FEF-8E7A-A7937422E5E1}"/>
              </a:ext>
            </a:extLst>
          </p:cNvPr>
          <p:cNvSpPr txBox="1"/>
          <p:nvPr/>
        </p:nvSpPr>
        <p:spPr>
          <a:xfrm>
            <a:off x="4327369" y="-111740"/>
            <a:ext cx="1261884"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役員会</a:t>
            </a:r>
          </a:p>
        </p:txBody>
      </p:sp>
    </p:spTree>
    <p:extLst>
      <p:ext uri="{BB962C8B-B14F-4D97-AF65-F5344CB8AC3E}">
        <p14:creationId xmlns:p14="http://schemas.microsoft.com/office/powerpoint/2010/main" val="402784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A13E52C-E5A9-476A-8F64-96599888830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6" name="図 5">
            <a:extLst>
              <a:ext uri="{FF2B5EF4-FFF2-40B4-BE49-F238E27FC236}">
                <a16:creationId xmlns:a16="http://schemas.microsoft.com/office/drawing/2014/main" id="{FBBEAAE8-0E88-451D-80D8-0BF5D2213C36}"/>
              </a:ext>
            </a:extLst>
          </p:cNvPr>
          <p:cNvPicPr>
            <a:picLocks noChangeAspect="1"/>
          </p:cNvPicPr>
          <p:nvPr/>
        </p:nvPicPr>
        <p:blipFill>
          <a:blip r:embed="rId2"/>
          <a:stretch>
            <a:fillRect/>
          </a:stretch>
        </p:blipFill>
        <p:spPr>
          <a:xfrm>
            <a:off x="0" y="0"/>
            <a:ext cx="9067039" cy="6449877"/>
          </a:xfrm>
          <a:prstGeom prst="rect">
            <a:avLst/>
          </a:prstGeom>
        </p:spPr>
      </p:pic>
      <p:sp>
        <p:nvSpPr>
          <p:cNvPr id="3" name="フローチャート: 書類 2">
            <a:extLst>
              <a:ext uri="{FF2B5EF4-FFF2-40B4-BE49-F238E27FC236}">
                <a16:creationId xmlns:a16="http://schemas.microsoft.com/office/drawing/2014/main" id="{2A3B0908-B9AE-4D49-895A-3D15668106E6}"/>
              </a:ext>
            </a:extLst>
          </p:cNvPr>
          <p:cNvSpPr/>
          <p:nvPr/>
        </p:nvSpPr>
        <p:spPr>
          <a:xfrm>
            <a:off x="389466" y="100150"/>
            <a:ext cx="8483601" cy="6650606"/>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HGSｺﾞｼｯｸM" panose="020B0600000000000000" pitchFamily="50" charset="-128"/>
              <a:ea typeface="HGSｺﾞｼｯｸM" panose="020B0600000000000000" pitchFamily="50" charset="-128"/>
            </a:endParaRPr>
          </a:p>
        </p:txBody>
      </p:sp>
      <p:sp>
        <p:nvSpPr>
          <p:cNvPr id="2" name="四角形: 角を丸くする 1">
            <a:extLst>
              <a:ext uri="{FF2B5EF4-FFF2-40B4-BE49-F238E27FC236}">
                <a16:creationId xmlns:a16="http://schemas.microsoft.com/office/drawing/2014/main" id="{5955868A-3630-413A-839C-EA2D431133A8}"/>
              </a:ext>
            </a:extLst>
          </p:cNvPr>
          <p:cNvSpPr/>
          <p:nvPr/>
        </p:nvSpPr>
        <p:spPr>
          <a:xfrm>
            <a:off x="3274171" y="22577"/>
            <a:ext cx="2277018" cy="66604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HGP創英角ｺﾞｼｯｸUB" panose="020B0900000000000000" pitchFamily="50" charset="-128"/>
                <a:ea typeface="HGP創英角ｺﾞｼｯｸUB" panose="020B0900000000000000" pitchFamily="50" charset="-128"/>
              </a:rPr>
              <a:t>提言資料抜粋</a:t>
            </a:r>
          </a:p>
        </p:txBody>
      </p:sp>
    </p:spTree>
    <p:extLst>
      <p:ext uri="{BB962C8B-B14F-4D97-AF65-F5344CB8AC3E}">
        <p14:creationId xmlns:p14="http://schemas.microsoft.com/office/powerpoint/2010/main" val="3139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D4341AF-9391-40CF-9DAA-E7D23E1EB20F}"/>
              </a:ext>
            </a:extLst>
          </p:cNvPr>
          <p:cNvPicPr>
            <a:picLocks noChangeAspect="1"/>
          </p:cNvPicPr>
          <p:nvPr/>
        </p:nvPicPr>
        <p:blipFill>
          <a:blip r:embed="rId2"/>
          <a:stretch>
            <a:fillRect/>
          </a:stretch>
        </p:blipFill>
        <p:spPr>
          <a:xfrm>
            <a:off x="710344" y="54272"/>
            <a:ext cx="7880500" cy="6617461"/>
          </a:xfrm>
          <a:prstGeom prst="rect">
            <a:avLst/>
          </a:prstGeom>
        </p:spPr>
      </p:pic>
      <p:sp>
        <p:nvSpPr>
          <p:cNvPr id="3" name="フローチャート: 書類 2">
            <a:extLst>
              <a:ext uri="{FF2B5EF4-FFF2-40B4-BE49-F238E27FC236}">
                <a16:creationId xmlns:a16="http://schemas.microsoft.com/office/drawing/2014/main" id="{529C5784-7725-4538-BCEF-648F2D041E99}"/>
              </a:ext>
            </a:extLst>
          </p:cNvPr>
          <p:cNvSpPr/>
          <p:nvPr/>
        </p:nvSpPr>
        <p:spPr>
          <a:xfrm>
            <a:off x="389466" y="54994"/>
            <a:ext cx="8483601" cy="6803006"/>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HGSｺﾞｼｯｸM" panose="020B0600000000000000" pitchFamily="50" charset="-128"/>
              <a:ea typeface="HGSｺﾞｼｯｸM" panose="020B0600000000000000" pitchFamily="50" charset="-128"/>
            </a:endParaRPr>
          </a:p>
        </p:txBody>
      </p:sp>
      <p:sp>
        <p:nvSpPr>
          <p:cNvPr id="5" name="四角形: 角を丸くする 4">
            <a:extLst>
              <a:ext uri="{FF2B5EF4-FFF2-40B4-BE49-F238E27FC236}">
                <a16:creationId xmlns:a16="http://schemas.microsoft.com/office/drawing/2014/main" id="{6C4BCDFC-46AE-48ED-8C85-B5C545ABAFC4}"/>
              </a:ext>
            </a:extLst>
          </p:cNvPr>
          <p:cNvSpPr/>
          <p:nvPr/>
        </p:nvSpPr>
        <p:spPr>
          <a:xfrm>
            <a:off x="5474470" y="742894"/>
            <a:ext cx="2359806" cy="57008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HGP創英角ｺﾞｼｯｸUB" panose="020B0900000000000000" pitchFamily="50" charset="-128"/>
                <a:ea typeface="HGP創英角ｺﾞｼｯｸUB" panose="020B0900000000000000" pitchFamily="50" charset="-128"/>
              </a:rPr>
              <a:t>レジメ資料抜粋</a:t>
            </a:r>
          </a:p>
        </p:txBody>
      </p:sp>
      <p:sp>
        <p:nvSpPr>
          <p:cNvPr id="4" name="正方形/長方形 3">
            <a:extLst>
              <a:ext uri="{FF2B5EF4-FFF2-40B4-BE49-F238E27FC236}">
                <a16:creationId xmlns:a16="http://schemas.microsoft.com/office/drawing/2014/main" id="{5B5D626A-7DDA-4430-9046-9C6337DC966D}"/>
              </a:ext>
            </a:extLst>
          </p:cNvPr>
          <p:cNvSpPr/>
          <p:nvPr/>
        </p:nvSpPr>
        <p:spPr>
          <a:xfrm>
            <a:off x="5505450" y="2333624"/>
            <a:ext cx="161925" cy="180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312317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7B49590-2EB8-4980-9B80-3B9DCB8445E0}"/>
              </a:ext>
            </a:extLst>
          </p:cNvPr>
          <p:cNvSpPr txBox="1"/>
          <p:nvPr/>
        </p:nvSpPr>
        <p:spPr>
          <a:xfrm>
            <a:off x="540411" y="219121"/>
            <a:ext cx="3201517" cy="338554"/>
          </a:xfrm>
          <a:prstGeom prst="rect">
            <a:avLst/>
          </a:prstGeom>
          <a:noFill/>
        </p:spPr>
        <p:txBody>
          <a:bodyPr wrap="none" rtlCol="0">
            <a:spAutoFit/>
          </a:bodyPr>
          <a:lstStyle/>
          <a:p>
            <a:pPr algn="l"/>
            <a:r>
              <a:rPr kumimoji="1" lang="ja-JP" altLang="en-US" sz="1600" dirty="0">
                <a:latin typeface="HGP創英角ｺﾞｼｯｸUB" panose="020B0900000000000000" pitchFamily="50" charset="-128"/>
                <a:ea typeface="HGP創英角ｺﾞｼｯｸUB" panose="020B0900000000000000" pitchFamily="50" charset="-128"/>
              </a:rPr>
              <a:t>支部の現状確認</a:t>
            </a:r>
            <a:r>
              <a:rPr kumimoji="1" lang="en-US" altLang="ja-JP" sz="1600" dirty="0">
                <a:latin typeface="HGP創英角ｺﾞｼｯｸUB" panose="020B0900000000000000" pitchFamily="50" charset="-128"/>
                <a:ea typeface="HGP創英角ｺﾞｼｯｸUB" panose="020B0900000000000000" pitchFamily="50" charset="-128"/>
              </a:rPr>
              <a:t>(</a:t>
            </a:r>
            <a:r>
              <a:rPr kumimoji="1" lang="ja-JP" altLang="en-US" sz="1600" dirty="0">
                <a:latin typeface="HGP創英角ｺﾞｼｯｸUB" panose="020B0900000000000000" pitchFamily="50" charset="-128"/>
                <a:ea typeface="HGP創英角ｺﾞｼｯｸUB" panose="020B0900000000000000" pitchFamily="50" charset="-128"/>
              </a:rPr>
              <a:t>問題点、課題等</a:t>
            </a:r>
            <a:r>
              <a:rPr kumimoji="1" lang="en-US" altLang="ja-JP" sz="1600" dirty="0">
                <a:latin typeface="HGP創英角ｺﾞｼｯｸUB" panose="020B0900000000000000" pitchFamily="50" charset="-128"/>
                <a:ea typeface="HGP創英角ｺﾞｼｯｸUB" panose="020B0900000000000000" pitchFamily="50" charset="-128"/>
              </a:rPr>
              <a:t>)</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5" name="Text Box 2">
            <a:extLst>
              <a:ext uri="{FF2B5EF4-FFF2-40B4-BE49-F238E27FC236}">
                <a16:creationId xmlns:a16="http://schemas.microsoft.com/office/drawing/2014/main" id="{4B05DC0E-94C3-424A-8767-39A93C3E0FE7}"/>
              </a:ext>
            </a:extLst>
          </p:cNvPr>
          <p:cNvSpPr txBox="1">
            <a:spLocks noChangeArrowheads="1"/>
          </p:cNvSpPr>
          <p:nvPr/>
        </p:nvSpPr>
        <p:spPr bwMode="auto">
          <a:xfrm>
            <a:off x="540411" y="759521"/>
            <a:ext cx="21595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b="1" u="sng" dirty="0"/>
              <a:t>３．現状についての確認</a:t>
            </a:r>
          </a:p>
        </p:txBody>
      </p:sp>
      <p:grpSp>
        <p:nvGrpSpPr>
          <p:cNvPr id="6" name="Group 9">
            <a:extLst>
              <a:ext uri="{FF2B5EF4-FFF2-40B4-BE49-F238E27FC236}">
                <a16:creationId xmlns:a16="http://schemas.microsoft.com/office/drawing/2014/main" id="{CFB274E3-DB1A-400E-8D09-94EF78ACF129}"/>
              </a:ext>
            </a:extLst>
          </p:cNvPr>
          <p:cNvGrpSpPr>
            <a:grpSpLocks/>
          </p:cNvGrpSpPr>
          <p:nvPr/>
        </p:nvGrpSpPr>
        <p:grpSpPr bwMode="auto">
          <a:xfrm>
            <a:off x="657225" y="1060218"/>
            <a:ext cx="8096073" cy="2180450"/>
            <a:chOff x="424" y="408"/>
            <a:chExt cx="3504" cy="1200"/>
          </a:xfrm>
        </p:grpSpPr>
        <p:sp>
          <p:nvSpPr>
            <p:cNvPr id="7" name="Rectangle 4">
              <a:extLst>
                <a:ext uri="{FF2B5EF4-FFF2-40B4-BE49-F238E27FC236}">
                  <a16:creationId xmlns:a16="http://schemas.microsoft.com/office/drawing/2014/main" id="{DCAD9471-B316-440C-AB28-8B9FC7FB04B8}"/>
                </a:ext>
              </a:extLst>
            </p:cNvPr>
            <p:cNvSpPr>
              <a:spLocks noChangeArrowheads="1"/>
            </p:cNvSpPr>
            <p:nvPr/>
          </p:nvSpPr>
          <p:spPr bwMode="auto">
            <a:xfrm>
              <a:off x="424" y="408"/>
              <a:ext cx="3504" cy="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Line 7">
              <a:extLst>
                <a:ext uri="{FF2B5EF4-FFF2-40B4-BE49-F238E27FC236}">
                  <a16:creationId xmlns:a16="http://schemas.microsoft.com/office/drawing/2014/main" id="{F7DD2DD8-6893-4C1E-9F75-4B6EB3DDDC29}"/>
                </a:ext>
              </a:extLst>
            </p:cNvPr>
            <p:cNvSpPr>
              <a:spLocks noChangeShapeType="1"/>
            </p:cNvSpPr>
            <p:nvPr/>
          </p:nvSpPr>
          <p:spPr bwMode="auto">
            <a:xfrm>
              <a:off x="432" y="576"/>
              <a:ext cx="34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8">
              <a:extLst>
                <a:ext uri="{FF2B5EF4-FFF2-40B4-BE49-F238E27FC236}">
                  <a16:creationId xmlns:a16="http://schemas.microsoft.com/office/drawing/2014/main" id="{6E504F55-2488-4801-B96F-87661D9AC571}"/>
                </a:ext>
              </a:extLst>
            </p:cNvPr>
            <p:cNvSpPr>
              <a:spLocks noChangeShapeType="1"/>
            </p:cNvSpPr>
            <p:nvPr/>
          </p:nvSpPr>
          <p:spPr bwMode="auto">
            <a:xfrm>
              <a:off x="2080" y="408"/>
              <a:ext cx="0" cy="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 name="Text Box 32">
            <a:extLst>
              <a:ext uri="{FF2B5EF4-FFF2-40B4-BE49-F238E27FC236}">
                <a16:creationId xmlns:a16="http://schemas.microsoft.com/office/drawing/2014/main" id="{04E739F2-0893-43F5-BB49-91E2C1264DB4}"/>
              </a:ext>
            </a:extLst>
          </p:cNvPr>
          <p:cNvSpPr txBox="1">
            <a:spLocks noChangeArrowheads="1"/>
          </p:cNvSpPr>
          <p:nvPr/>
        </p:nvSpPr>
        <p:spPr bwMode="auto">
          <a:xfrm>
            <a:off x="1471933" y="1055453"/>
            <a:ext cx="14021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dirty="0"/>
              <a:t>支部の状況</a:t>
            </a:r>
          </a:p>
        </p:txBody>
      </p:sp>
      <p:sp>
        <p:nvSpPr>
          <p:cNvPr id="11" name="Text Box 33">
            <a:extLst>
              <a:ext uri="{FF2B5EF4-FFF2-40B4-BE49-F238E27FC236}">
                <a16:creationId xmlns:a16="http://schemas.microsoft.com/office/drawing/2014/main" id="{75E19C76-7746-46B2-9838-8190FF7A1A69}"/>
              </a:ext>
            </a:extLst>
          </p:cNvPr>
          <p:cNvSpPr txBox="1">
            <a:spLocks noChangeArrowheads="1"/>
          </p:cNvSpPr>
          <p:nvPr/>
        </p:nvSpPr>
        <p:spPr bwMode="auto">
          <a:xfrm>
            <a:off x="4925692" y="1067960"/>
            <a:ext cx="27463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dirty="0"/>
              <a:t>会員各自（自分）の思い</a:t>
            </a:r>
          </a:p>
        </p:txBody>
      </p:sp>
      <p:sp>
        <p:nvSpPr>
          <p:cNvPr id="12" name="Text Box 34">
            <a:extLst>
              <a:ext uri="{FF2B5EF4-FFF2-40B4-BE49-F238E27FC236}">
                <a16:creationId xmlns:a16="http://schemas.microsoft.com/office/drawing/2014/main" id="{8E92BA35-FD63-41D7-AA25-5FBB8C146C42}"/>
              </a:ext>
            </a:extLst>
          </p:cNvPr>
          <p:cNvSpPr txBox="1">
            <a:spLocks noChangeArrowheads="1"/>
          </p:cNvSpPr>
          <p:nvPr/>
        </p:nvSpPr>
        <p:spPr bwMode="auto">
          <a:xfrm>
            <a:off x="834322" y="1450184"/>
            <a:ext cx="350837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400" dirty="0"/>
              <a:t>①</a:t>
            </a:r>
            <a:r>
              <a:rPr lang="ja-JP" altLang="en-US" sz="1400" dirty="0"/>
              <a:t>支部会費納入者が減少傾向にある。</a:t>
            </a:r>
          </a:p>
          <a:p>
            <a:r>
              <a:rPr lang="ja-JP" altLang="en-US" sz="1400" dirty="0"/>
              <a:t>②総会参加者が減少傾向にある。</a:t>
            </a:r>
          </a:p>
          <a:p>
            <a:r>
              <a:rPr lang="ja-JP" altLang="en-US" sz="1400" dirty="0"/>
              <a:t>③若い会員（特にＳ．５０年代以降卒）</a:t>
            </a:r>
          </a:p>
          <a:p>
            <a:r>
              <a:rPr lang="ja-JP" altLang="en-US" sz="1400" dirty="0"/>
              <a:t>　がいない。</a:t>
            </a:r>
          </a:p>
          <a:p>
            <a:r>
              <a:rPr lang="ja-JP" altLang="en-US" sz="1400" dirty="0"/>
              <a:t>④現状のままだと今後の支部運営は</a:t>
            </a:r>
          </a:p>
          <a:p>
            <a:r>
              <a:rPr lang="ja-JP" altLang="en-US" sz="1400" dirty="0"/>
              <a:t>　ジリ貧状態になる。</a:t>
            </a:r>
          </a:p>
        </p:txBody>
      </p:sp>
      <p:sp>
        <p:nvSpPr>
          <p:cNvPr id="13" name="Text Box 35">
            <a:extLst>
              <a:ext uri="{FF2B5EF4-FFF2-40B4-BE49-F238E27FC236}">
                <a16:creationId xmlns:a16="http://schemas.microsoft.com/office/drawing/2014/main" id="{5523EB93-217E-4D9D-81D0-0E52745101E3}"/>
              </a:ext>
            </a:extLst>
          </p:cNvPr>
          <p:cNvSpPr txBox="1">
            <a:spLocks noChangeArrowheads="1"/>
          </p:cNvSpPr>
          <p:nvPr/>
        </p:nvSpPr>
        <p:spPr bwMode="auto">
          <a:xfrm>
            <a:off x="4719459" y="1424785"/>
            <a:ext cx="359021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400" dirty="0"/>
              <a:t>①</a:t>
            </a:r>
            <a:r>
              <a:rPr lang="ja-JP" altLang="en-US" sz="1400" dirty="0"/>
              <a:t>同窓会関東支部として今後も継続的に</a:t>
            </a:r>
          </a:p>
          <a:p>
            <a:r>
              <a:rPr lang="ja-JP" altLang="en-US" sz="1400" dirty="0"/>
              <a:t>　活動してほしい。</a:t>
            </a:r>
          </a:p>
          <a:p>
            <a:r>
              <a:rPr lang="ja-JP" altLang="en-US" sz="1400" dirty="0"/>
              <a:t>②「自分がいる間だけ支部活動があれば</a:t>
            </a:r>
          </a:p>
          <a:p>
            <a:r>
              <a:rPr lang="ja-JP" altLang="en-US" sz="1400" dirty="0"/>
              <a:t>　　いい」・・・とは思わない。</a:t>
            </a:r>
          </a:p>
          <a:p>
            <a:r>
              <a:rPr lang="ja-JP" altLang="en-US" sz="1400" dirty="0"/>
              <a:t>③新規会員が増えないのは寂しい。</a:t>
            </a:r>
          </a:p>
          <a:p>
            <a:r>
              <a:rPr lang="ja-JP" altLang="en-US" sz="1400" dirty="0"/>
              <a:t>④会員を増やすための何らかの努力は</a:t>
            </a:r>
          </a:p>
          <a:p>
            <a:r>
              <a:rPr lang="ja-JP" altLang="en-US" sz="1400" dirty="0"/>
              <a:t>　必要だ。</a:t>
            </a:r>
          </a:p>
          <a:p>
            <a:r>
              <a:rPr lang="ja-JP" altLang="en-US" sz="1400" dirty="0"/>
              <a:t>⑤“魅力ある同窓会とは”を考えてみたい。</a:t>
            </a:r>
          </a:p>
        </p:txBody>
      </p:sp>
      <p:sp>
        <p:nvSpPr>
          <p:cNvPr id="14" name="テキスト ボックス 13">
            <a:extLst>
              <a:ext uri="{FF2B5EF4-FFF2-40B4-BE49-F238E27FC236}">
                <a16:creationId xmlns:a16="http://schemas.microsoft.com/office/drawing/2014/main" id="{B750294A-B8B8-4DD6-9A21-4607860203D7}"/>
              </a:ext>
            </a:extLst>
          </p:cNvPr>
          <p:cNvSpPr txBox="1"/>
          <p:nvPr/>
        </p:nvSpPr>
        <p:spPr>
          <a:xfrm>
            <a:off x="800391" y="3429000"/>
            <a:ext cx="7366119" cy="3046988"/>
          </a:xfrm>
          <a:prstGeom prst="rect">
            <a:avLst/>
          </a:prstGeom>
          <a:noFill/>
        </p:spPr>
        <p:txBody>
          <a:bodyPr wrap="none" rtlCol="0">
            <a:spAutoFit/>
          </a:bodyPr>
          <a:lstStyle/>
          <a:p>
            <a:pPr algn="l"/>
            <a:r>
              <a:rPr kumimoji="1" lang="en-US" altLang="ja-JP" sz="1600" dirty="0">
                <a:latin typeface="HGSｺﾞｼｯｸM" panose="020B0600000000000000" pitchFamily="50" charset="-128"/>
                <a:ea typeface="HGSｺﾞｼｯｸM" panose="020B0600000000000000" pitchFamily="50" charset="-128"/>
              </a:rPr>
              <a:t>&lt;</a:t>
            </a:r>
            <a:r>
              <a:rPr kumimoji="1" lang="ja-JP" altLang="en-US" sz="1600" dirty="0">
                <a:latin typeface="HGSｺﾞｼｯｸM" panose="020B0600000000000000" pitchFamily="50" charset="-128"/>
                <a:ea typeface="HGSｺﾞｼｯｸM" panose="020B0600000000000000" pitchFamily="50" charset="-128"/>
              </a:rPr>
              <a:t>その他出された主な意見</a:t>
            </a:r>
            <a:r>
              <a:rPr kumimoji="1" lang="en-US" altLang="ja-JP" sz="1600" dirty="0">
                <a:latin typeface="HGSｺﾞｼｯｸM" panose="020B0600000000000000" pitchFamily="50" charset="-128"/>
                <a:ea typeface="HGSｺﾞｼｯｸM" panose="020B0600000000000000" pitchFamily="50" charset="-128"/>
              </a:rPr>
              <a:t>&gt;</a:t>
            </a:r>
          </a:p>
          <a:p>
            <a:pPr algn="l"/>
            <a:endParaRPr kumimoji="1" lang="en-US" altLang="ja-JP" sz="1600" dirty="0">
              <a:latin typeface="HGSｺﾞｼｯｸM" panose="020B0600000000000000" pitchFamily="50" charset="-128"/>
              <a:ea typeface="HGSｺﾞｼｯｸM" panose="020B0600000000000000" pitchFamily="50" charset="-128"/>
            </a:endParaRPr>
          </a:p>
          <a:p>
            <a:pPr algn="l"/>
            <a:r>
              <a:rPr kumimoji="1" lang="ja-JP" altLang="en-US" sz="1600" dirty="0">
                <a:latin typeface="HGSｺﾞｼｯｸM" panose="020B0600000000000000" pitchFamily="50" charset="-128"/>
                <a:ea typeface="HGSｺﾞｼｯｸM" panose="020B0600000000000000" pitchFamily="50" charset="-128"/>
              </a:rPr>
              <a:t>１．支部最大の行事である総会参加者数が伸びないし参加者も固定している。</a:t>
            </a:r>
            <a:endParaRPr kumimoji="1" lang="en-US" altLang="ja-JP" sz="1600" dirty="0">
              <a:latin typeface="HGSｺﾞｼｯｸM" panose="020B0600000000000000" pitchFamily="50" charset="-128"/>
              <a:ea typeface="HGSｺﾞｼｯｸM" panose="020B0600000000000000" pitchFamily="50" charset="-128"/>
            </a:endParaRPr>
          </a:p>
          <a:p>
            <a:pPr algn="l"/>
            <a:r>
              <a:rPr kumimoji="1" lang="ja-JP" altLang="en-US" sz="1600" dirty="0">
                <a:latin typeface="HGSｺﾞｼｯｸM" panose="020B0600000000000000" pitchFamily="50" charset="-128"/>
                <a:ea typeface="HGSｺﾞｼｯｸM" panose="020B0600000000000000" pitchFamily="50" charset="-128"/>
              </a:rPr>
              <a:t>２．会員、特に参加常連者の中に体調不良者、物故者が目立ってきた。</a:t>
            </a:r>
          </a:p>
          <a:p>
            <a:pPr algn="l"/>
            <a:r>
              <a:rPr kumimoji="1" lang="ja-JP" altLang="en-US" sz="1600" dirty="0">
                <a:latin typeface="HGSｺﾞｼｯｸM" panose="020B0600000000000000" pitchFamily="50" charset="-128"/>
                <a:ea typeface="HGSｺﾞｼｯｸM" panose="020B0600000000000000" pitchFamily="50" charset="-128"/>
              </a:rPr>
              <a:t>３．役員の中にも無連絡者、消息不明者がいる。</a:t>
            </a:r>
          </a:p>
          <a:p>
            <a:pPr algn="l"/>
            <a:r>
              <a:rPr kumimoji="1" lang="ja-JP" altLang="en-US" sz="1600" dirty="0">
                <a:latin typeface="HGSｺﾞｼｯｸM" panose="020B0600000000000000" pitchFamily="50" charset="-128"/>
                <a:ea typeface="HGSｺﾞｼｯｸM" panose="020B0600000000000000" pitchFamily="50" charset="-128"/>
              </a:rPr>
              <a:t>４．支部の財政が苦しい。赤字体質になってきている。</a:t>
            </a:r>
          </a:p>
          <a:p>
            <a:pPr algn="l"/>
            <a:r>
              <a:rPr kumimoji="1" lang="ja-JP" altLang="en-US" sz="1600" dirty="0">
                <a:latin typeface="HGSｺﾞｼｯｸM" panose="020B0600000000000000" pitchFamily="50" charset="-128"/>
                <a:ea typeface="HGSｺﾞｼｯｸM" panose="020B0600000000000000" pitchFamily="50" charset="-128"/>
              </a:rPr>
              <a:t>５．最近の卒業生は関東に定住しない。進学できても</a:t>
            </a:r>
            <a:r>
              <a:rPr kumimoji="1" lang="en-US" altLang="ja-JP" sz="1600" dirty="0">
                <a:latin typeface="HGSｺﾞｼｯｸM" panose="020B0600000000000000" pitchFamily="50" charset="-128"/>
                <a:ea typeface="HGSｺﾞｼｯｸM" panose="020B0600000000000000" pitchFamily="50" charset="-128"/>
              </a:rPr>
              <a:t>U</a:t>
            </a:r>
            <a:r>
              <a:rPr kumimoji="1" lang="ja-JP" altLang="en-US" sz="1600" dirty="0">
                <a:latin typeface="HGSｺﾞｼｯｸM" panose="020B0600000000000000" pitchFamily="50" charset="-128"/>
                <a:ea typeface="HGSｺﾞｼｯｸM" panose="020B0600000000000000" pitchFamily="50" charset="-128"/>
              </a:rPr>
              <a:t>ターンしてしまう。</a:t>
            </a:r>
          </a:p>
          <a:p>
            <a:pPr algn="l"/>
            <a:r>
              <a:rPr kumimoji="1" lang="ja-JP" altLang="en-US" sz="1600" dirty="0">
                <a:latin typeface="HGSｺﾞｼｯｸM" panose="020B0600000000000000" pitchFamily="50" charset="-128"/>
                <a:ea typeface="HGSｺﾞｼｯｸM" panose="020B0600000000000000" pitchFamily="50" charset="-128"/>
              </a:rPr>
              <a:t>６．会則内容が分り難い。</a:t>
            </a:r>
          </a:p>
          <a:p>
            <a:pPr algn="l"/>
            <a:r>
              <a:rPr kumimoji="1" lang="ja-JP" altLang="en-US" sz="1600" dirty="0">
                <a:latin typeface="HGSｺﾞｼｯｸM" panose="020B0600000000000000" pitchFamily="50" charset="-128"/>
                <a:ea typeface="HGSｺﾞｼｯｸM" panose="020B0600000000000000" pitchFamily="50" charset="-128"/>
              </a:rPr>
              <a:t>７．支部の運営実態等と会則内容に隔たりがある。</a:t>
            </a:r>
          </a:p>
          <a:p>
            <a:pPr algn="l"/>
            <a:r>
              <a:rPr kumimoji="1" lang="ja-JP" altLang="en-US" sz="1600" dirty="0">
                <a:latin typeface="HGSｺﾞｼｯｸM" panose="020B0600000000000000" pitchFamily="50" charset="-128"/>
                <a:ea typeface="HGSｺﾞｼｯｸM" panose="020B0600000000000000" pitchFamily="50" charset="-128"/>
              </a:rPr>
              <a:t>　　　　　　　　　　　　　　　　・</a:t>
            </a:r>
          </a:p>
          <a:p>
            <a:pPr algn="l"/>
            <a:r>
              <a:rPr kumimoji="1" lang="ja-JP" altLang="en-US" sz="1600" dirty="0">
                <a:latin typeface="HGSｺﾞｼｯｸM" panose="020B0600000000000000" pitchFamily="50" charset="-128"/>
                <a:ea typeface="HGSｺﾞｼｯｸM" panose="020B0600000000000000" pitchFamily="50" charset="-128"/>
              </a:rPr>
              <a:t>　　　　　　　　　　　　　　　　・</a:t>
            </a:r>
          </a:p>
          <a:p>
            <a:pPr algn="l"/>
            <a:r>
              <a:rPr kumimoji="1" lang="ja-JP" altLang="en-US" sz="1600" dirty="0">
                <a:latin typeface="HGSｺﾞｼｯｸM" panose="020B0600000000000000" pitchFamily="50" charset="-128"/>
                <a:ea typeface="HGSｺﾞｼｯｸM" panose="020B0600000000000000" pitchFamily="50" charset="-128"/>
              </a:rPr>
              <a:t>　　　　　　　　　　　　　　　　・</a:t>
            </a:r>
          </a:p>
        </p:txBody>
      </p:sp>
      <p:sp>
        <p:nvSpPr>
          <p:cNvPr id="15" name="フローチャート: 書類 14">
            <a:extLst>
              <a:ext uri="{FF2B5EF4-FFF2-40B4-BE49-F238E27FC236}">
                <a16:creationId xmlns:a16="http://schemas.microsoft.com/office/drawing/2014/main" id="{6BAD3898-1BA4-42F5-81CE-475B45E58B20}"/>
              </a:ext>
            </a:extLst>
          </p:cNvPr>
          <p:cNvSpPr/>
          <p:nvPr/>
        </p:nvSpPr>
        <p:spPr>
          <a:xfrm>
            <a:off x="487154" y="710481"/>
            <a:ext cx="8453646" cy="5928397"/>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HGSｺﾞｼｯｸM" panose="020B0600000000000000" pitchFamily="50" charset="-128"/>
              <a:ea typeface="HGSｺﾞｼｯｸM" panose="020B0600000000000000" pitchFamily="50" charset="-128"/>
            </a:endParaRPr>
          </a:p>
        </p:txBody>
      </p:sp>
      <p:sp>
        <p:nvSpPr>
          <p:cNvPr id="16" name="四角形: 角を丸くする 15">
            <a:extLst>
              <a:ext uri="{FF2B5EF4-FFF2-40B4-BE49-F238E27FC236}">
                <a16:creationId xmlns:a16="http://schemas.microsoft.com/office/drawing/2014/main" id="{1402B8CD-422F-428B-A60C-8B7A9613EC80}"/>
              </a:ext>
            </a:extLst>
          </p:cNvPr>
          <p:cNvSpPr/>
          <p:nvPr/>
        </p:nvSpPr>
        <p:spPr>
          <a:xfrm>
            <a:off x="3741928" y="346523"/>
            <a:ext cx="2318837" cy="50407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HGP創英角ｺﾞｼｯｸUB" panose="020B0900000000000000" pitchFamily="50" charset="-128"/>
                <a:ea typeface="HGP創英角ｺﾞｼｯｸUB" panose="020B0900000000000000" pitchFamily="50" charset="-128"/>
              </a:rPr>
              <a:t>提言資料抜粋</a:t>
            </a:r>
          </a:p>
        </p:txBody>
      </p:sp>
    </p:spTree>
    <p:extLst>
      <p:ext uri="{BB962C8B-B14F-4D97-AF65-F5344CB8AC3E}">
        <p14:creationId xmlns:p14="http://schemas.microsoft.com/office/powerpoint/2010/main" val="13554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F3C999C-F753-45C9-9670-22AF9B062D78}"/>
              </a:ext>
            </a:extLst>
          </p:cNvPr>
          <p:cNvSpPr txBox="1"/>
          <p:nvPr/>
        </p:nvSpPr>
        <p:spPr>
          <a:xfrm>
            <a:off x="1021624" y="450799"/>
            <a:ext cx="2262158" cy="5632311"/>
          </a:xfrm>
          <a:prstGeom prst="rect">
            <a:avLst/>
          </a:prstGeom>
          <a:noFill/>
        </p:spPr>
        <p:txBody>
          <a:bodyPr wrap="none" rtlCol="0">
            <a:spAutoFit/>
          </a:bodyPr>
          <a:lstStyle/>
          <a:p>
            <a:pPr algn="l"/>
            <a:r>
              <a:rPr kumimoji="1" lang="ja-JP" altLang="en-US" sz="7200" dirty="0">
                <a:latin typeface="HGP創英角ｺﾞｼｯｸUB" panose="020B0900000000000000" pitchFamily="50" charset="-128"/>
                <a:ea typeface="HGP創英角ｺﾞｼｯｸUB" panose="020B0900000000000000" pitchFamily="50" charset="-128"/>
              </a:rPr>
              <a:t>２７０</a:t>
            </a:r>
          </a:p>
          <a:p>
            <a:pPr algn="l"/>
            <a:r>
              <a:rPr kumimoji="1" lang="ja-JP" altLang="en-US" sz="7200" dirty="0">
                <a:latin typeface="HGP創英角ｺﾞｼｯｸUB" panose="020B0900000000000000" pitchFamily="50" charset="-128"/>
                <a:ea typeface="HGP創英角ｺﾞｼｯｸUB" panose="020B0900000000000000" pitchFamily="50" charset="-128"/>
              </a:rPr>
              <a:t>　</a:t>
            </a:r>
            <a:r>
              <a:rPr kumimoji="1" lang="en-US" altLang="ja-JP" sz="7200" dirty="0">
                <a:latin typeface="HGP創英角ｺﾞｼｯｸUB" panose="020B0900000000000000" pitchFamily="50" charset="-128"/>
                <a:ea typeface="HGP創英角ｺﾞｼｯｸUB" panose="020B0900000000000000" pitchFamily="50" charset="-128"/>
              </a:rPr>
              <a:t>Ⅱ</a:t>
            </a:r>
            <a:endParaRPr kumimoji="1" lang="ja-JP" altLang="en-US" sz="7200" dirty="0">
              <a:latin typeface="HGP創英角ｺﾞｼｯｸUB" panose="020B0900000000000000" pitchFamily="50" charset="-128"/>
              <a:ea typeface="HGP創英角ｺﾞｼｯｸUB" panose="020B0900000000000000" pitchFamily="50" charset="-128"/>
            </a:endParaRPr>
          </a:p>
          <a:p>
            <a:pPr algn="l"/>
            <a:r>
              <a:rPr kumimoji="1" lang="ja-JP" altLang="en-US" sz="7200" dirty="0">
                <a:latin typeface="HGP創英角ｺﾞｼｯｸUB" panose="020B0900000000000000" pitchFamily="50" charset="-128"/>
                <a:ea typeface="HGP創英角ｺﾞｼｯｸUB" panose="020B0900000000000000" pitchFamily="50" charset="-128"/>
              </a:rPr>
              <a:t> ７０</a:t>
            </a:r>
          </a:p>
          <a:p>
            <a:pPr algn="l"/>
            <a:r>
              <a:rPr kumimoji="1" lang="ja-JP" altLang="en-US" sz="7200" dirty="0">
                <a:latin typeface="HGP創英角ｺﾞｼｯｸUB" panose="020B0900000000000000" pitchFamily="50" charset="-128"/>
                <a:ea typeface="HGP創英角ｺﾞｼｯｸUB" panose="020B0900000000000000" pitchFamily="50" charset="-128"/>
              </a:rPr>
              <a:t>　</a:t>
            </a:r>
            <a:r>
              <a:rPr kumimoji="1" lang="en-US" altLang="ja-JP" sz="7200" dirty="0">
                <a:latin typeface="HGP創英角ｺﾞｼｯｸUB" panose="020B0900000000000000" pitchFamily="50" charset="-128"/>
                <a:ea typeface="HGP創英角ｺﾞｼｯｸUB" panose="020B0900000000000000" pitchFamily="50" charset="-128"/>
              </a:rPr>
              <a:t>Ⅱ</a:t>
            </a:r>
            <a:endParaRPr kumimoji="1" lang="ja-JP" altLang="en-US" sz="7200" dirty="0">
              <a:latin typeface="HGP創英角ｺﾞｼｯｸUB" panose="020B0900000000000000" pitchFamily="50" charset="-128"/>
              <a:ea typeface="HGP創英角ｺﾞｼｯｸUB" panose="020B0900000000000000" pitchFamily="50" charset="-128"/>
            </a:endParaRPr>
          </a:p>
          <a:p>
            <a:pPr algn="l"/>
            <a:r>
              <a:rPr kumimoji="1" lang="ja-JP" altLang="en-US" sz="7200" dirty="0">
                <a:latin typeface="HGP創英角ｺﾞｼｯｸUB" panose="020B0900000000000000" pitchFamily="50" charset="-128"/>
                <a:ea typeface="HGP創英角ｺﾞｼｯｸUB" panose="020B0900000000000000" pitchFamily="50" charset="-128"/>
              </a:rPr>
              <a:t>　</a:t>
            </a:r>
            <a:r>
              <a:rPr kumimoji="1" lang="ja-JP" altLang="en-US" sz="7200" dirty="0">
                <a:solidFill>
                  <a:srgbClr val="FF0000"/>
                </a:solidFill>
                <a:latin typeface="HGP創英角ｺﾞｼｯｸUB" panose="020B0900000000000000" pitchFamily="50" charset="-128"/>
                <a:ea typeface="HGP創英角ｺﾞｼｯｸUB" panose="020B0900000000000000" pitchFamily="50" charset="-128"/>
              </a:rPr>
              <a:t>２</a:t>
            </a:r>
          </a:p>
        </p:txBody>
      </p:sp>
      <p:grpSp>
        <p:nvGrpSpPr>
          <p:cNvPr id="7" name="グループ化 6">
            <a:extLst>
              <a:ext uri="{FF2B5EF4-FFF2-40B4-BE49-F238E27FC236}">
                <a16:creationId xmlns:a16="http://schemas.microsoft.com/office/drawing/2014/main" id="{376072B2-784D-4764-A7F6-DE94B82171D1}"/>
              </a:ext>
            </a:extLst>
          </p:cNvPr>
          <p:cNvGrpSpPr/>
          <p:nvPr/>
        </p:nvGrpSpPr>
        <p:grpSpPr>
          <a:xfrm>
            <a:off x="3192442" y="497094"/>
            <a:ext cx="5897768" cy="5632311"/>
            <a:chOff x="3192442" y="497094"/>
            <a:chExt cx="5897768" cy="5632311"/>
          </a:xfrm>
        </p:grpSpPr>
        <p:sp>
          <p:nvSpPr>
            <p:cNvPr id="5" name="テキスト ボックス 4">
              <a:extLst>
                <a:ext uri="{FF2B5EF4-FFF2-40B4-BE49-F238E27FC236}">
                  <a16:creationId xmlns:a16="http://schemas.microsoft.com/office/drawing/2014/main" id="{7689C7ED-3260-43C2-A0FC-95B12A50B94A}"/>
                </a:ext>
              </a:extLst>
            </p:cNvPr>
            <p:cNvSpPr txBox="1"/>
            <p:nvPr/>
          </p:nvSpPr>
          <p:spPr>
            <a:xfrm>
              <a:off x="3192442" y="497094"/>
              <a:ext cx="5897768" cy="5632311"/>
            </a:xfrm>
            <a:prstGeom prst="rect">
              <a:avLst/>
            </a:prstGeom>
            <a:noFill/>
          </p:spPr>
          <p:txBody>
            <a:bodyPr wrap="none" rtlCol="0">
              <a:spAutoFit/>
            </a:bodyPr>
            <a:lstStyle/>
            <a:p>
              <a:pPr algn="l"/>
              <a:r>
                <a:rPr kumimoji="1" lang="ja-JP" altLang="en-US" sz="7200" dirty="0">
                  <a:latin typeface="HGP創英角ｺﾞｼｯｸUB" panose="020B0900000000000000" pitchFamily="50" charset="-128"/>
                  <a:ea typeface="HGP創英角ｺﾞｼｯｸUB" panose="020B0900000000000000" pitchFamily="50" charset="-128"/>
                </a:rPr>
                <a:t>⇒卒業生数</a:t>
              </a:r>
            </a:p>
            <a:p>
              <a:pPr algn="l"/>
              <a:r>
                <a:rPr kumimoji="1" lang="ja-JP" altLang="en-US" sz="7200" dirty="0">
                  <a:latin typeface="HGP創英角ｺﾞｼｯｸUB" panose="020B0900000000000000" pitchFamily="50" charset="-128"/>
                  <a:ea typeface="HGP創英角ｺﾞｼｯｸUB" panose="020B0900000000000000" pitchFamily="50" charset="-128"/>
                </a:rPr>
                <a:t>　　　</a:t>
              </a:r>
              <a:r>
                <a:rPr kumimoji="1" lang="en-US" altLang="ja-JP" sz="7200" dirty="0">
                  <a:latin typeface="HGP創英角ｺﾞｼｯｸUB" panose="020B0900000000000000" pitchFamily="50" charset="-128"/>
                  <a:ea typeface="HGP創英角ｺﾞｼｯｸUB" panose="020B0900000000000000" pitchFamily="50" charset="-128"/>
                </a:rPr>
                <a:t>Ⅱ</a:t>
              </a:r>
              <a:endParaRPr kumimoji="1" lang="ja-JP" altLang="en-US" sz="7200" dirty="0">
                <a:latin typeface="HGP創英角ｺﾞｼｯｸUB" panose="020B0900000000000000" pitchFamily="50" charset="-128"/>
                <a:ea typeface="HGP創英角ｺﾞｼｯｸUB" panose="020B0900000000000000" pitchFamily="50" charset="-128"/>
              </a:endParaRPr>
            </a:p>
            <a:p>
              <a:pPr algn="l"/>
              <a:r>
                <a:rPr kumimoji="1" lang="ja-JP" altLang="en-US" sz="7200" dirty="0">
                  <a:latin typeface="HGP創英角ｺﾞｼｯｸUB" panose="020B0900000000000000" pitchFamily="50" charset="-128"/>
                  <a:ea typeface="HGP創英角ｺﾞｼｯｸUB" panose="020B0900000000000000" pitchFamily="50" charset="-128"/>
                </a:rPr>
                <a:t>⇒ 関東へ</a:t>
              </a:r>
            </a:p>
            <a:p>
              <a:pPr algn="l"/>
              <a:r>
                <a:rPr kumimoji="1" lang="ja-JP" altLang="en-US" sz="7200" dirty="0">
                  <a:latin typeface="HGP創英角ｺﾞｼｯｸUB" panose="020B0900000000000000" pitchFamily="50" charset="-128"/>
                  <a:ea typeface="HGP創英角ｺﾞｼｯｸUB" panose="020B0900000000000000" pitchFamily="50" charset="-128"/>
                </a:rPr>
                <a:t>　　　</a:t>
              </a:r>
              <a:r>
                <a:rPr kumimoji="1" lang="en-US" altLang="ja-JP" sz="7200" dirty="0">
                  <a:latin typeface="HGP創英角ｺﾞｼｯｸUB" panose="020B0900000000000000" pitchFamily="50" charset="-128"/>
                  <a:ea typeface="HGP創英角ｺﾞｼｯｸUB" panose="020B0900000000000000" pitchFamily="50" charset="-128"/>
                </a:rPr>
                <a:t>Ⅱ</a:t>
              </a:r>
              <a:endParaRPr kumimoji="1" lang="ja-JP" altLang="en-US" sz="7200" dirty="0">
                <a:latin typeface="HGP創英角ｺﾞｼｯｸUB" panose="020B0900000000000000" pitchFamily="50" charset="-128"/>
                <a:ea typeface="HGP創英角ｺﾞｼｯｸUB" panose="020B0900000000000000" pitchFamily="50" charset="-128"/>
              </a:endParaRPr>
            </a:p>
            <a:p>
              <a:pPr algn="l"/>
              <a:r>
                <a:rPr kumimoji="1" lang="ja-JP" altLang="en-US" sz="7200" dirty="0">
                  <a:solidFill>
                    <a:srgbClr val="FF0000"/>
                  </a:solidFill>
                  <a:latin typeface="HGP創英角ｺﾞｼｯｸUB" panose="020B0900000000000000" pitchFamily="50" charset="-128"/>
                  <a:ea typeface="HGP創英角ｺﾞｼｯｸUB" panose="020B0900000000000000" pitchFamily="50" charset="-128"/>
                </a:rPr>
                <a:t>⇒定住</a:t>
              </a:r>
              <a:r>
                <a:rPr kumimoji="1" lang="en-US" altLang="ja-JP" sz="7200" dirty="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60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6000" dirty="0">
                  <a:solidFill>
                    <a:srgbClr val="FF0000"/>
                  </a:solidFill>
                  <a:latin typeface="HGP創英角ｺﾞｼｯｸUB" panose="020B0900000000000000" pitchFamily="50" charset="-128"/>
                  <a:ea typeface="HGP創英角ｺﾞｼｯｸUB" panose="020B0900000000000000" pitchFamily="50" charset="-128"/>
                </a:rPr>
                <a:t>就職</a:t>
              </a:r>
              <a:r>
                <a:rPr kumimoji="1" lang="en-US" altLang="ja-JP" sz="60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60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a:extLst>
                <a:ext uri="{FF2B5EF4-FFF2-40B4-BE49-F238E27FC236}">
                  <a16:creationId xmlns:a16="http://schemas.microsoft.com/office/drawing/2014/main" id="{C816541D-5BE2-4E7C-B795-1C629F32DA1F}"/>
                </a:ext>
              </a:extLst>
            </p:cNvPr>
            <p:cNvSpPr txBox="1"/>
            <p:nvPr/>
          </p:nvSpPr>
          <p:spPr>
            <a:xfrm>
              <a:off x="7394223" y="2713084"/>
              <a:ext cx="1107996" cy="1200329"/>
            </a:xfrm>
            <a:prstGeom prst="rect">
              <a:avLst/>
            </a:prstGeom>
            <a:noFill/>
          </p:spPr>
          <p:txBody>
            <a:bodyPr wrap="none" rtlCol="0">
              <a:spAutoFit/>
            </a:bodyPr>
            <a:lstStyle/>
            <a:p>
              <a:pPr algn="l"/>
              <a:r>
                <a:rPr kumimoji="1" lang="ja-JP" altLang="en-US" sz="3600" dirty="0">
                  <a:latin typeface="HGP創英角ｺﾞｼｯｸUB" panose="020B0900000000000000" pitchFamily="50" charset="-128"/>
                  <a:ea typeface="HGP創英角ｺﾞｼｯｸUB" panose="020B0900000000000000" pitchFamily="50" charset="-128"/>
                </a:rPr>
                <a:t>進学</a:t>
              </a:r>
            </a:p>
            <a:p>
              <a:pPr algn="l"/>
              <a:r>
                <a:rPr kumimoji="1" lang="ja-JP" altLang="en-US" sz="3600" dirty="0">
                  <a:latin typeface="HGP創英角ｺﾞｼｯｸUB" panose="020B0900000000000000" pitchFamily="50" charset="-128"/>
                  <a:ea typeface="HGP創英角ｺﾞｼｯｸUB" panose="020B0900000000000000" pitchFamily="50" charset="-128"/>
                </a:rPr>
                <a:t>就職</a:t>
              </a:r>
            </a:p>
          </p:txBody>
        </p:sp>
        <p:sp>
          <p:nvSpPr>
            <p:cNvPr id="3" name="左大かっこ 2">
              <a:extLst>
                <a:ext uri="{FF2B5EF4-FFF2-40B4-BE49-F238E27FC236}">
                  <a16:creationId xmlns:a16="http://schemas.microsoft.com/office/drawing/2014/main" id="{8AC975F6-0127-420C-99C7-53925E75BDF9}"/>
                </a:ext>
              </a:extLst>
            </p:cNvPr>
            <p:cNvSpPr/>
            <p:nvPr/>
          </p:nvSpPr>
          <p:spPr>
            <a:xfrm>
              <a:off x="7360356" y="2822222"/>
              <a:ext cx="237066" cy="105732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左大かっこ 5">
              <a:extLst>
                <a:ext uri="{FF2B5EF4-FFF2-40B4-BE49-F238E27FC236}">
                  <a16:creationId xmlns:a16="http://schemas.microsoft.com/office/drawing/2014/main" id="{3D1F32D4-7E4F-4C96-A913-BA418153452A}"/>
                </a:ext>
              </a:extLst>
            </p:cNvPr>
            <p:cNvSpPr/>
            <p:nvPr/>
          </p:nvSpPr>
          <p:spPr>
            <a:xfrm rot="10800000">
              <a:off x="8299020" y="2822222"/>
              <a:ext cx="237066" cy="105732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339630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24">
            <a:extLst>
              <a:ext uri="{FF2B5EF4-FFF2-40B4-BE49-F238E27FC236}">
                <a16:creationId xmlns:a16="http://schemas.microsoft.com/office/drawing/2014/main" id="{E6E5BC58-7BC4-41FD-AEA8-AA6F236E00AC}"/>
              </a:ext>
            </a:extLst>
          </p:cNvPr>
          <p:cNvGrpSpPr/>
          <p:nvPr/>
        </p:nvGrpSpPr>
        <p:grpSpPr>
          <a:xfrm>
            <a:off x="6720449" y="2731042"/>
            <a:ext cx="2389684" cy="2585968"/>
            <a:chOff x="6720449" y="2731042"/>
            <a:chExt cx="2389684" cy="2585968"/>
          </a:xfrm>
        </p:grpSpPr>
        <p:pic>
          <p:nvPicPr>
            <p:cNvPr id="18" name="図 17">
              <a:extLst>
                <a:ext uri="{FF2B5EF4-FFF2-40B4-BE49-F238E27FC236}">
                  <a16:creationId xmlns:a16="http://schemas.microsoft.com/office/drawing/2014/main" id="{3E835F08-40C9-40BC-AB6D-5F9612D2FD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7238" y="2731042"/>
              <a:ext cx="1880906" cy="1329173"/>
            </a:xfrm>
            <a:prstGeom prst="rect">
              <a:avLst/>
            </a:prstGeom>
          </p:spPr>
        </p:pic>
        <p:pic>
          <p:nvPicPr>
            <p:cNvPr id="4" name="図 2" descr="台所用具, ほうろう鉄器 が含まれている画像&#10;&#10;高い精度で生成された説明">
              <a:extLst>
                <a:ext uri="{FF2B5EF4-FFF2-40B4-BE49-F238E27FC236}">
                  <a16:creationId xmlns:a16="http://schemas.microsoft.com/office/drawing/2014/main" id="{E91A4FD7-54AB-4B71-88E4-E1E6D2DB931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4104"/>
            <a:stretch/>
          </p:blipFill>
          <p:spPr bwMode="auto">
            <a:xfrm>
              <a:off x="6720449" y="3275463"/>
              <a:ext cx="2322170" cy="1697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4">
              <a:extLst>
                <a:ext uri="{FF2B5EF4-FFF2-40B4-BE49-F238E27FC236}">
                  <a16:creationId xmlns:a16="http://schemas.microsoft.com/office/drawing/2014/main" id="{AE04AACC-C444-4DBA-83EB-6528847C0AF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66167" r="49085"/>
            <a:stretch/>
          </p:blipFill>
          <p:spPr bwMode="auto">
            <a:xfrm>
              <a:off x="7195470" y="4628445"/>
              <a:ext cx="1914663" cy="68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グループ化 1">
            <a:extLst>
              <a:ext uri="{FF2B5EF4-FFF2-40B4-BE49-F238E27FC236}">
                <a16:creationId xmlns:a16="http://schemas.microsoft.com/office/drawing/2014/main" id="{5CA72E49-C4EF-4F96-B88F-9837BBD73594}"/>
              </a:ext>
            </a:extLst>
          </p:cNvPr>
          <p:cNvGrpSpPr/>
          <p:nvPr/>
        </p:nvGrpSpPr>
        <p:grpSpPr>
          <a:xfrm>
            <a:off x="1998754" y="339023"/>
            <a:ext cx="5615640" cy="2344531"/>
            <a:chOff x="1998754" y="339023"/>
            <a:chExt cx="5615640" cy="2344531"/>
          </a:xfrm>
        </p:grpSpPr>
        <p:pic>
          <p:nvPicPr>
            <p:cNvPr id="9" name="図 8" descr="クリップアート が含まれている画像&#10;&#10;高い精度で生成された説明">
              <a:extLst>
                <a:ext uri="{FF2B5EF4-FFF2-40B4-BE49-F238E27FC236}">
                  <a16:creationId xmlns:a16="http://schemas.microsoft.com/office/drawing/2014/main" id="{2472FE5F-98A3-4ED9-98EA-9FFD9A2976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0738" y="1307718"/>
              <a:ext cx="1375836" cy="1375836"/>
            </a:xfrm>
            <a:prstGeom prst="rect">
              <a:avLst/>
            </a:prstGeom>
            <a:noFill/>
            <a:ln>
              <a:noFill/>
            </a:ln>
          </p:spPr>
        </p:pic>
        <p:sp>
          <p:nvSpPr>
            <p:cNvPr id="21" name="テキスト ボックス 20">
              <a:extLst>
                <a:ext uri="{FF2B5EF4-FFF2-40B4-BE49-F238E27FC236}">
                  <a16:creationId xmlns:a16="http://schemas.microsoft.com/office/drawing/2014/main" id="{44158227-170B-4396-B2D6-D023017BA533}"/>
                </a:ext>
              </a:extLst>
            </p:cNvPr>
            <p:cNvSpPr txBox="1"/>
            <p:nvPr/>
          </p:nvSpPr>
          <p:spPr>
            <a:xfrm>
              <a:off x="1998754" y="339023"/>
              <a:ext cx="5615640" cy="1938992"/>
            </a:xfrm>
            <a:prstGeom prst="rect">
              <a:avLst/>
            </a:prstGeom>
            <a:noFill/>
          </p:spPr>
          <p:txBody>
            <a:bodyPr wrap="none" rtlCol="0">
              <a:spAutoFit/>
            </a:bodyPr>
            <a:lstStyle/>
            <a:p>
              <a:pPr algn="l"/>
              <a:r>
                <a:rPr kumimoji="1" lang="ja-JP" altLang="en-US" sz="6000" dirty="0">
                  <a:solidFill>
                    <a:schemeClr val="accent1"/>
                  </a:solidFill>
                  <a:latin typeface="HGP創英角ｺﾞｼｯｸUB" panose="020B0900000000000000" pitchFamily="50" charset="-128"/>
                  <a:ea typeface="HGP創英角ｺﾞｼｯｸUB" panose="020B0900000000000000" pitchFamily="50" charset="-128"/>
                </a:rPr>
                <a:t>茹でガエル現象</a:t>
              </a:r>
            </a:p>
            <a:p>
              <a:pPr algn="l"/>
              <a:r>
                <a:rPr kumimoji="1" lang="ja-JP" altLang="en-US" sz="6000" dirty="0">
                  <a:solidFill>
                    <a:schemeClr val="accent1"/>
                  </a:solidFill>
                  <a:latin typeface="HGP創英角ｺﾞｼｯｸUB" panose="020B0900000000000000" pitchFamily="50" charset="-128"/>
                  <a:ea typeface="HGP創英角ｺﾞｼｯｸUB" panose="020B0900000000000000" pitchFamily="50" charset="-128"/>
                </a:rPr>
                <a:t>　　　　　　</a:t>
              </a:r>
              <a:r>
                <a:rPr kumimoji="1" lang="en-US" altLang="ja-JP" sz="6000" dirty="0">
                  <a:solidFill>
                    <a:schemeClr val="accent1"/>
                  </a:solidFill>
                  <a:latin typeface="HGP創英角ｺﾞｼｯｸUB" panose="020B0900000000000000" pitchFamily="50" charset="-128"/>
                  <a:ea typeface="HGP創英角ｺﾞｼｯｸUB" panose="020B0900000000000000" pitchFamily="50" charset="-128"/>
                </a:rPr>
                <a:t>(</a:t>
              </a:r>
              <a:r>
                <a:rPr kumimoji="1" lang="ja-JP" altLang="en-US" sz="6000" dirty="0">
                  <a:solidFill>
                    <a:schemeClr val="accent1"/>
                  </a:solidFill>
                  <a:latin typeface="HGP創英角ｺﾞｼｯｸUB" panose="020B0900000000000000" pitchFamily="50" charset="-128"/>
                  <a:ea typeface="HGP創英角ｺﾞｼｯｸUB" panose="020B0900000000000000" pitchFamily="50" charset="-128"/>
                </a:rPr>
                <a:t>理論</a:t>
              </a:r>
              <a:r>
                <a:rPr kumimoji="1" lang="en-US" altLang="ja-JP" sz="6000" dirty="0">
                  <a:solidFill>
                    <a:schemeClr val="accent1"/>
                  </a:solidFill>
                  <a:latin typeface="HGP創英角ｺﾞｼｯｸUB" panose="020B0900000000000000" pitchFamily="50" charset="-128"/>
                  <a:ea typeface="HGP創英角ｺﾞｼｯｸUB" panose="020B0900000000000000" pitchFamily="50" charset="-128"/>
                </a:rPr>
                <a:t>)</a:t>
              </a:r>
              <a:endParaRPr kumimoji="1" lang="ja-JP" altLang="en-US" sz="6000" dirty="0">
                <a:solidFill>
                  <a:schemeClr val="accent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a:extLst>
              <a:ext uri="{FF2B5EF4-FFF2-40B4-BE49-F238E27FC236}">
                <a16:creationId xmlns:a16="http://schemas.microsoft.com/office/drawing/2014/main" id="{C58B1CE7-82F5-4183-BB9C-F3DEAA028EAE}"/>
              </a:ext>
            </a:extLst>
          </p:cNvPr>
          <p:cNvGrpSpPr/>
          <p:nvPr/>
        </p:nvGrpSpPr>
        <p:grpSpPr>
          <a:xfrm>
            <a:off x="153133" y="3303009"/>
            <a:ext cx="1845621" cy="1631983"/>
            <a:chOff x="153133" y="3303009"/>
            <a:chExt cx="1845621" cy="1631983"/>
          </a:xfrm>
        </p:grpSpPr>
        <p:pic>
          <p:nvPicPr>
            <p:cNvPr id="5" name="図 2" descr="台所用具, ほうろう鉄器 が含まれている画像&#10;&#10;高い精度で生成された説明">
              <a:extLst>
                <a:ext uri="{FF2B5EF4-FFF2-40B4-BE49-F238E27FC236}">
                  <a16:creationId xmlns:a16="http://schemas.microsoft.com/office/drawing/2014/main" id="{7B18A72D-E770-4C09-9ED9-A02B3FAEB1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8596"/>
            <a:stretch/>
          </p:blipFill>
          <p:spPr bwMode="auto">
            <a:xfrm>
              <a:off x="153133" y="3303009"/>
              <a:ext cx="1845621" cy="16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リーフォーム: 図形 6">
              <a:extLst>
                <a:ext uri="{FF2B5EF4-FFF2-40B4-BE49-F238E27FC236}">
                  <a16:creationId xmlns:a16="http://schemas.microsoft.com/office/drawing/2014/main" id="{E357BFBB-2AC3-4412-82A5-74307DC23D64}"/>
                </a:ext>
              </a:extLst>
            </p:cNvPr>
            <p:cNvSpPr/>
            <p:nvPr/>
          </p:nvSpPr>
          <p:spPr>
            <a:xfrm>
              <a:off x="1411710" y="3612444"/>
              <a:ext cx="57518" cy="316089"/>
            </a:xfrm>
            <a:custGeom>
              <a:avLst/>
              <a:gdLst>
                <a:gd name="connsiteX0" fmla="*/ 33867 w 58117"/>
                <a:gd name="connsiteY0" fmla="*/ 0 h 293511"/>
                <a:gd name="connsiteX1" fmla="*/ 0 w 58117"/>
                <a:gd name="connsiteY1" fmla="*/ 124178 h 293511"/>
                <a:gd name="connsiteX2" fmla="*/ 33867 w 58117"/>
                <a:gd name="connsiteY2" fmla="*/ 225778 h 293511"/>
                <a:gd name="connsiteX3" fmla="*/ 56445 w 58117"/>
                <a:gd name="connsiteY3" fmla="*/ 270934 h 293511"/>
                <a:gd name="connsiteX4" fmla="*/ 56445 w 58117"/>
                <a:gd name="connsiteY4" fmla="*/ 293511 h 293511"/>
                <a:gd name="connsiteX5" fmla="*/ 56445 w 58117"/>
                <a:gd name="connsiteY5" fmla="*/ 293511 h 29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117" h="293511">
                  <a:moveTo>
                    <a:pt x="33867" y="0"/>
                  </a:moveTo>
                  <a:cubicBezTo>
                    <a:pt x="16933" y="43274"/>
                    <a:pt x="0" y="86548"/>
                    <a:pt x="0" y="124178"/>
                  </a:cubicBezTo>
                  <a:cubicBezTo>
                    <a:pt x="0" y="161808"/>
                    <a:pt x="24460" y="201319"/>
                    <a:pt x="33867" y="225778"/>
                  </a:cubicBezTo>
                  <a:cubicBezTo>
                    <a:pt x="43274" y="250237"/>
                    <a:pt x="56445" y="270934"/>
                    <a:pt x="56445" y="270934"/>
                  </a:cubicBezTo>
                  <a:cubicBezTo>
                    <a:pt x="60208" y="282223"/>
                    <a:pt x="56445" y="293511"/>
                    <a:pt x="56445" y="293511"/>
                  </a:cubicBezTo>
                  <a:lnTo>
                    <a:pt x="56445" y="293511"/>
                  </a:ln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図形 9">
              <a:extLst>
                <a:ext uri="{FF2B5EF4-FFF2-40B4-BE49-F238E27FC236}">
                  <a16:creationId xmlns:a16="http://schemas.microsoft.com/office/drawing/2014/main" id="{E6A47BF0-FEE4-42CA-9E52-76C5476F0041}"/>
                </a:ext>
              </a:extLst>
            </p:cNvPr>
            <p:cNvSpPr/>
            <p:nvPr/>
          </p:nvSpPr>
          <p:spPr>
            <a:xfrm>
              <a:off x="597841" y="3510844"/>
              <a:ext cx="57518" cy="417689"/>
            </a:xfrm>
            <a:custGeom>
              <a:avLst/>
              <a:gdLst>
                <a:gd name="connsiteX0" fmla="*/ 56915 w 57518"/>
                <a:gd name="connsiteY0" fmla="*/ 0 h 417689"/>
                <a:gd name="connsiteX1" fmla="*/ 11759 w 57518"/>
                <a:gd name="connsiteY1" fmla="*/ 135467 h 417689"/>
                <a:gd name="connsiteX2" fmla="*/ 470 w 57518"/>
                <a:gd name="connsiteY2" fmla="*/ 203200 h 417689"/>
                <a:gd name="connsiteX3" fmla="*/ 23048 w 57518"/>
                <a:gd name="connsiteY3" fmla="*/ 259645 h 417689"/>
                <a:gd name="connsiteX4" fmla="*/ 56915 w 57518"/>
                <a:gd name="connsiteY4" fmla="*/ 304800 h 417689"/>
                <a:gd name="connsiteX5" fmla="*/ 45626 w 57518"/>
                <a:gd name="connsiteY5" fmla="*/ 417689 h 417689"/>
                <a:gd name="connsiteX6" fmla="*/ 45626 w 57518"/>
                <a:gd name="connsiteY6" fmla="*/ 417689 h 41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518" h="417689">
                  <a:moveTo>
                    <a:pt x="56915" y="0"/>
                  </a:moveTo>
                  <a:cubicBezTo>
                    <a:pt x="39040" y="50800"/>
                    <a:pt x="21166" y="101600"/>
                    <a:pt x="11759" y="135467"/>
                  </a:cubicBezTo>
                  <a:cubicBezTo>
                    <a:pt x="2352" y="169334"/>
                    <a:pt x="-1411" y="182504"/>
                    <a:pt x="470" y="203200"/>
                  </a:cubicBezTo>
                  <a:cubicBezTo>
                    <a:pt x="2351" y="223896"/>
                    <a:pt x="23048" y="259645"/>
                    <a:pt x="23048" y="259645"/>
                  </a:cubicBezTo>
                  <a:cubicBezTo>
                    <a:pt x="32455" y="276578"/>
                    <a:pt x="53152" y="278459"/>
                    <a:pt x="56915" y="304800"/>
                  </a:cubicBezTo>
                  <a:cubicBezTo>
                    <a:pt x="60678" y="331141"/>
                    <a:pt x="45626" y="417689"/>
                    <a:pt x="45626" y="417689"/>
                  </a:cubicBezTo>
                  <a:lnTo>
                    <a:pt x="45626" y="417689"/>
                  </a:ln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8A9F0FD5-7889-4A0E-AA75-A54F890433B2}"/>
                </a:ext>
              </a:extLst>
            </p:cNvPr>
            <p:cNvSpPr/>
            <p:nvPr/>
          </p:nvSpPr>
          <p:spPr>
            <a:xfrm>
              <a:off x="1128887" y="3847018"/>
              <a:ext cx="68332" cy="282379"/>
            </a:xfrm>
            <a:prstGeom prst="ellipse">
              <a:avLst/>
            </a:prstGeom>
            <a:solidFill>
              <a:srgbClr val="C6E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HGSｺﾞｼｯｸM" panose="020B0600000000000000" pitchFamily="50" charset="-128"/>
                <a:ea typeface="HGSｺﾞｼｯｸM" panose="020B0600000000000000" pitchFamily="50" charset="-128"/>
              </a:endParaRPr>
            </a:p>
          </p:txBody>
        </p:sp>
      </p:grpSp>
      <p:grpSp>
        <p:nvGrpSpPr>
          <p:cNvPr id="15" name="グループ化 14">
            <a:extLst>
              <a:ext uri="{FF2B5EF4-FFF2-40B4-BE49-F238E27FC236}">
                <a16:creationId xmlns:a16="http://schemas.microsoft.com/office/drawing/2014/main" id="{5124BD3D-B2EB-4C75-B1B0-F1058A9887F1}"/>
              </a:ext>
            </a:extLst>
          </p:cNvPr>
          <p:cNvGrpSpPr/>
          <p:nvPr/>
        </p:nvGrpSpPr>
        <p:grpSpPr>
          <a:xfrm>
            <a:off x="4462546" y="3188855"/>
            <a:ext cx="2322170" cy="2097720"/>
            <a:chOff x="4457908" y="3219018"/>
            <a:chExt cx="2322170" cy="2097720"/>
          </a:xfrm>
        </p:grpSpPr>
        <p:pic>
          <p:nvPicPr>
            <p:cNvPr id="16" name="図 2" descr="台所用具, ほうろう鉄器 が含まれている画像&#10;&#10;高い精度で生成された説明">
              <a:extLst>
                <a:ext uri="{FF2B5EF4-FFF2-40B4-BE49-F238E27FC236}">
                  <a16:creationId xmlns:a16="http://schemas.microsoft.com/office/drawing/2014/main" id="{F8390613-8051-42F5-91D6-7A7F9DE1372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754" r="25877"/>
            <a:stretch/>
          </p:blipFill>
          <p:spPr bwMode="auto">
            <a:xfrm>
              <a:off x="4457908" y="3219018"/>
              <a:ext cx="2322170" cy="1666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a:extLst>
                <a:ext uri="{FF2B5EF4-FFF2-40B4-BE49-F238E27FC236}">
                  <a16:creationId xmlns:a16="http://schemas.microsoft.com/office/drawing/2014/main" id="{A2EE716E-5F96-45CF-BC97-6A936F0A8852}"/>
                </a:ext>
              </a:extLst>
            </p:cNvPr>
            <p:cNvPicPr>
              <a:picLocks noChangeAspect="1"/>
            </p:cNvPicPr>
            <p:nvPr/>
          </p:nvPicPr>
          <p:blipFill rotWithShape="1">
            <a:blip r:embed="rId6"/>
            <a:srcRect l="23682" t="7771" r="21508" b="71694"/>
            <a:stretch/>
          </p:blipFill>
          <p:spPr>
            <a:xfrm>
              <a:off x="5385799" y="4876195"/>
              <a:ext cx="1097139" cy="440543"/>
            </a:xfrm>
            <a:prstGeom prst="rect">
              <a:avLst/>
            </a:prstGeom>
          </p:spPr>
        </p:pic>
      </p:grpSp>
      <p:grpSp>
        <p:nvGrpSpPr>
          <p:cNvPr id="27" name="グループ化 26">
            <a:extLst>
              <a:ext uri="{FF2B5EF4-FFF2-40B4-BE49-F238E27FC236}">
                <a16:creationId xmlns:a16="http://schemas.microsoft.com/office/drawing/2014/main" id="{F476ED71-BEF2-4375-ABF4-2A7E61483118}"/>
              </a:ext>
            </a:extLst>
          </p:cNvPr>
          <p:cNvGrpSpPr/>
          <p:nvPr/>
        </p:nvGrpSpPr>
        <p:grpSpPr>
          <a:xfrm>
            <a:off x="2181760" y="3303009"/>
            <a:ext cx="2306842" cy="2061410"/>
            <a:chOff x="2181760" y="3303009"/>
            <a:chExt cx="2306842" cy="2061410"/>
          </a:xfrm>
        </p:grpSpPr>
        <p:grpSp>
          <p:nvGrpSpPr>
            <p:cNvPr id="24" name="グループ化 23">
              <a:extLst>
                <a:ext uri="{FF2B5EF4-FFF2-40B4-BE49-F238E27FC236}">
                  <a16:creationId xmlns:a16="http://schemas.microsoft.com/office/drawing/2014/main" id="{772083F7-1416-473E-BF15-E4547BA50F78}"/>
                </a:ext>
              </a:extLst>
            </p:cNvPr>
            <p:cNvGrpSpPr/>
            <p:nvPr/>
          </p:nvGrpSpPr>
          <p:grpSpPr>
            <a:xfrm>
              <a:off x="2181760" y="3303009"/>
              <a:ext cx="2306842" cy="2061410"/>
              <a:chOff x="2135531" y="3284988"/>
              <a:chExt cx="2306842" cy="2061410"/>
            </a:xfrm>
          </p:grpSpPr>
          <p:pic>
            <p:nvPicPr>
              <p:cNvPr id="17" name="図 2" descr="台所用具, ほうろう鉄器 が含まれている画像&#10;&#10;高い精度で生成された説明">
                <a:extLst>
                  <a:ext uri="{FF2B5EF4-FFF2-40B4-BE49-F238E27FC236}">
                    <a16:creationId xmlns:a16="http://schemas.microsoft.com/office/drawing/2014/main" id="{70E1F421-E76C-4805-938A-CDB14AC11F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908" r="52313"/>
              <a:stretch/>
            </p:blipFill>
            <p:spPr bwMode="auto">
              <a:xfrm>
                <a:off x="2135531" y="3284988"/>
                <a:ext cx="2306842" cy="1630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a:extLst>
                  <a:ext uri="{FF2B5EF4-FFF2-40B4-BE49-F238E27FC236}">
                    <a16:creationId xmlns:a16="http://schemas.microsoft.com/office/drawing/2014/main" id="{22CC99C3-C347-4D72-89B1-C2DA8377066B}"/>
                  </a:ext>
                </a:extLst>
              </p:cNvPr>
              <p:cNvPicPr>
                <a:picLocks noChangeAspect="1"/>
              </p:cNvPicPr>
              <p:nvPr/>
            </p:nvPicPr>
            <p:blipFill rotWithShape="1">
              <a:blip r:embed="rId7"/>
              <a:srcRect l="33556" t="256" r="38193" b="71910"/>
              <a:stretch/>
            </p:blipFill>
            <p:spPr>
              <a:xfrm>
                <a:off x="3246414" y="4905855"/>
                <a:ext cx="545715" cy="440543"/>
              </a:xfrm>
              <a:prstGeom prst="rect">
                <a:avLst/>
              </a:prstGeom>
            </p:spPr>
          </p:pic>
          <p:sp>
            <p:nvSpPr>
              <p:cNvPr id="19" name="フリーフォーム: 図形 18">
                <a:extLst>
                  <a:ext uri="{FF2B5EF4-FFF2-40B4-BE49-F238E27FC236}">
                    <a16:creationId xmlns:a16="http://schemas.microsoft.com/office/drawing/2014/main" id="{AD251503-8613-4ED3-B9F6-B2957F0AD4FE}"/>
                  </a:ext>
                </a:extLst>
              </p:cNvPr>
              <p:cNvSpPr/>
              <p:nvPr/>
            </p:nvSpPr>
            <p:spPr>
              <a:xfrm>
                <a:off x="3609975" y="3409950"/>
                <a:ext cx="67733" cy="409575"/>
              </a:xfrm>
              <a:custGeom>
                <a:avLst/>
                <a:gdLst>
                  <a:gd name="connsiteX0" fmla="*/ 54186 w 66824"/>
                  <a:gd name="connsiteY0" fmla="*/ 0 h 409575"/>
                  <a:gd name="connsiteX1" fmla="*/ 6561 w 66824"/>
                  <a:gd name="connsiteY1" fmla="*/ 152400 h 409575"/>
                  <a:gd name="connsiteX2" fmla="*/ 6561 w 66824"/>
                  <a:gd name="connsiteY2" fmla="*/ 228600 h 409575"/>
                  <a:gd name="connsiteX3" fmla="*/ 63711 w 66824"/>
                  <a:gd name="connsiteY3" fmla="*/ 276225 h 409575"/>
                  <a:gd name="connsiteX4" fmla="*/ 54186 w 66824"/>
                  <a:gd name="connsiteY4" fmla="*/ 409575 h 40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824" h="409575">
                    <a:moveTo>
                      <a:pt x="54186" y="0"/>
                    </a:moveTo>
                    <a:cubicBezTo>
                      <a:pt x="34342" y="57150"/>
                      <a:pt x="14498" y="114300"/>
                      <a:pt x="6561" y="152400"/>
                    </a:cubicBezTo>
                    <a:cubicBezTo>
                      <a:pt x="-1376" y="190500"/>
                      <a:pt x="-2964" y="207963"/>
                      <a:pt x="6561" y="228600"/>
                    </a:cubicBezTo>
                    <a:cubicBezTo>
                      <a:pt x="16086" y="249237"/>
                      <a:pt x="55773" y="246062"/>
                      <a:pt x="63711" y="276225"/>
                    </a:cubicBezTo>
                    <a:cubicBezTo>
                      <a:pt x="71649" y="306388"/>
                      <a:pt x="62917" y="357981"/>
                      <a:pt x="54186" y="409575"/>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図形 22">
                <a:extLst>
                  <a:ext uri="{FF2B5EF4-FFF2-40B4-BE49-F238E27FC236}">
                    <a16:creationId xmlns:a16="http://schemas.microsoft.com/office/drawing/2014/main" id="{0B084519-F7FB-4093-90A3-0AD0AF0B68FB}"/>
                  </a:ext>
                </a:extLst>
              </p:cNvPr>
              <p:cNvSpPr/>
              <p:nvPr/>
            </p:nvSpPr>
            <p:spPr>
              <a:xfrm>
                <a:off x="3317082" y="3429000"/>
                <a:ext cx="64293" cy="276225"/>
              </a:xfrm>
              <a:custGeom>
                <a:avLst/>
                <a:gdLst>
                  <a:gd name="connsiteX0" fmla="*/ 64293 w 64293"/>
                  <a:gd name="connsiteY0" fmla="*/ 0 h 276225"/>
                  <a:gd name="connsiteX1" fmla="*/ 7143 w 64293"/>
                  <a:gd name="connsiteY1" fmla="*/ 104775 h 276225"/>
                  <a:gd name="connsiteX2" fmla="*/ 7143 w 64293"/>
                  <a:gd name="connsiteY2" fmla="*/ 171450 h 276225"/>
                  <a:gd name="connsiteX3" fmla="*/ 64293 w 64293"/>
                  <a:gd name="connsiteY3" fmla="*/ 276225 h 276225"/>
                </a:gdLst>
                <a:ahLst/>
                <a:cxnLst>
                  <a:cxn ang="0">
                    <a:pos x="connsiteX0" y="connsiteY0"/>
                  </a:cxn>
                  <a:cxn ang="0">
                    <a:pos x="connsiteX1" y="connsiteY1"/>
                  </a:cxn>
                  <a:cxn ang="0">
                    <a:pos x="connsiteX2" y="connsiteY2"/>
                  </a:cxn>
                  <a:cxn ang="0">
                    <a:pos x="connsiteX3" y="connsiteY3"/>
                  </a:cxn>
                </a:cxnLst>
                <a:rect l="l" t="t" r="r" b="b"/>
                <a:pathLst>
                  <a:path w="64293" h="276225">
                    <a:moveTo>
                      <a:pt x="64293" y="0"/>
                    </a:moveTo>
                    <a:cubicBezTo>
                      <a:pt x="40480" y="38100"/>
                      <a:pt x="16668" y="76200"/>
                      <a:pt x="7143" y="104775"/>
                    </a:cubicBezTo>
                    <a:cubicBezTo>
                      <a:pt x="-2382" y="133350"/>
                      <a:pt x="-2382" y="142875"/>
                      <a:pt x="7143" y="171450"/>
                    </a:cubicBezTo>
                    <a:cubicBezTo>
                      <a:pt x="16668" y="200025"/>
                      <a:pt x="40480" y="238125"/>
                      <a:pt x="64293" y="276225"/>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楕円 25">
              <a:extLst>
                <a:ext uri="{FF2B5EF4-FFF2-40B4-BE49-F238E27FC236}">
                  <a16:creationId xmlns:a16="http://schemas.microsoft.com/office/drawing/2014/main" id="{03FB9623-4377-4D77-940E-B97D6C84A96A}"/>
                </a:ext>
              </a:extLst>
            </p:cNvPr>
            <p:cNvSpPr/>
            <p:nvPr/>
          </p:nvSpPr>
          <p:spPr>
            <a:xfrm>
              <a:off x="3555249" y="3956407"/>
              <a:ext cx="87123" cy="172990"/>
            </a:xfrm>
            <a:prstGeom prst="ellipse">
              <a:avLst/>
            </a:prstGeom>
            <a:solidFill>
              <a:srgbClr val="E7F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HGSｺﾞｼｯｸM" panose="020B0600000000000000" pitchFamily="50" charset="-128"/>
                <a:ea typeface="HGSｺﾞｼｯｸM" panose="020B0600000000000000" pitchFamily="50" charset="-128"/>
              </a:endParaRPr>
            </a:p>
          </p:txBody>
        </p:sp>
      </p:grpSp>
    </p:spTree>
    <p:extLst>
      <p:ext uri="{BB962C8B-B14F-4D97-AF65-F5344CB8AC3E}">
        <p14:creationId xmlns:p14="http://schemas.microsoft.com/office/powerpoint/2010/main" val="401035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amond(in)">
                                      <p:cBhvr>
                                        <p:cTn id="25" dur="20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1000" fill="hold"/>
                                        <p:tgtEl>
                                          <p:spTgt spid="15"/>
                                        </p:tgtEl>
                                        <p:attrNameLst>
                                          <p:attrName>ppt_w</p:attrName>
                                        </p:attrNameLst>
                                      </p:cBhvr>
                                      <p:tavLst>
                                        <p:tav tm="0">
                                          <p:val>
                                            <p:fltVal val="0"/>
                                          </p:val>
                                        </p:tav>
                                        <p:tav tm="100000">
                                          <p:val>
                                            <p:strVal val="#ppt_w"/>
                                          </p:val>
                                        </p:tav>
                                      </p:tavLst>
                                    </p:anim>
                                    <p:anim calcmode="lin" valueType="num">
                                      <p:cBhvr>
                                        <p:cTn id="38" dur="1000" fill="hold"/>
                                        <p:tgtEl>
                                          <p:spTgt spid="15"/>
                                        </p:tgtEl>
                                        <p:attrNameLst>
                                          <p:attrName>ppt_h</p:attrName>
                                        </p:attrNameLst>
                                      </p:cBhvr>
                                      <p:tavLst>
                                        <p:tav tm="0">
                                          <p:val>
                                            <p:fltVal val="0"/>
                                          </p:val>
                                        </p:tav>
                                        <p:tav tm="100000">
                                          <p:val>
                                            <p:strVal val="#ppt_h"/>
                                          </p:val>
                                        </p:tav>
                                      </p:tavLst>
                                    </p:anim>
                                    <p:anim calcmode="lin" valueType="num">
                                      <p:cBhvr>
                                        <p:cTn id="39" dur="1000" fill="hold"/>
                                        <p:tgtEl>
                                          <p:spTgt spid="15"/>
                                        </p:tgtEl>
                                        <p:attrNameLst>
                                          <p:attrName>style.rotation</p:attrName>
                                        </p:attrNameLst>
                                      </p:cBhvr>
                                      <p:tavLst>
                                        <p:tav tm="0">
                                          <p:val>
                                            <p:fltVal val="90"/>
                                          </p:val>
                                        </p:tav>
                                        <p:tav tm="100000">
                                          <p:val>
                                            <p:fltVal val="0"/>
                                          </p:val>
                                        </p:tav>
                                      </p:tavLst>
                                    </p:anim>
                                    <p:animEffect transition="in" filter="fade">
                                      <p:cBhvr>
                                        <p:cTn id="40" dur="10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2000"/>
                                        <p:tgtEl>
                                          <p:spTgt spid="25"/>
                                        </p:tgtEl>
                                      </p:cBhvr>
                                    </p:animEffect>
                                    <p:anim calcmode="lin" valueType="num">
                                      <p:cBhvr>
                                        <p:cTn id="46" dur="2000" fill="hold"/>
                                        <p:tgtEl>
                                          <p:spTgt spid="25"/>
                                        </p:tgtEl>
                                        <p:attrNameLst>
                                          <p:attrName>ppt_w</p:attrName>
                                        </p:attrNameLst>
                                      </p:cBhvr>
                                      <p:tavLst>
                                        <p:tav tm="0" fmla="#ppt_w*sin(2.5*pi*$)">
                                          <p:val>
                                            <p:fltVal val="0"/>
                                          </p:val>
                                        </p:tav>
                                        <p:tav tm="100000">
                                          <p:val>
                                            <p:fltVal val="1"/>
                                          </p:val>
                                        </p:tav>
                                      </p:tavLst>
                                    </p:anim>
                                    <p:anim calcmode="lin" valueType="num">
                                      <p:cBhvr>
                                        <p:cTn id="47" dur="20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18BBD27-A31E-4EA6-B1F0-B16B5E659F69}"/>
              </a:ext>
            </a:extLst>
          </p:cNvPr>
          <p:cNvPicPr>
            <a:picLocks noChangeAspect="1"/>
          </p:cNvPicPr>
          <p:nvPr/>
        </p:nvPicPr>
        <p:blipFill>
          <a:blip r:embed="rId2"/>
          <a:stretch>
            <a:fillRect/>
          </a:stretch>
        </p:blipFill>
        <p:spPr>
          <a:xfrm>
            <a:off x="1123598" y="786974"/>
            <a:ext cx="7467248" cy="6065802"/>
          </a:xfrm>
          <a:prstGeom prst="rect">
            <a:avLst/>
          </a:prstGeom>
        </p:spPr>
      </p:pic>
      <p:sp>
        <p:nvSpPr>
          <p:cNvPr id="6" name="テキスト ボックス 5">
            <a:extLst>
              <a:ext uri="{FF2B5EF4-FFF2-40B4-BE49-F238E27FC236}">
                <a16:creationId xmlns:a16="http://schemas.microsoft.com/office/drawing/2014/main" id="{E039AAF5-5B70-4CF5-8571-4C23F1AB5277}"/>
              </a:ext>
            </a:extLst>
          </p:cNvPr>
          <p:cNvSpPr txBox="1"/>
          <p:nvPr/>
        </p:nvSpPr>
        <p:spPr>
          <a:xfrm>
            <a:off x="320040" y="12959"/>
            <a:ext cx="4083169" cy="523220"/>
          </a:xfrm>
          <a:prstGeom prst="rect">
            <a:avLst/>
          </a:prstGeom>
          <a:noFill/>
        </p:spPr>
        <p:txBody>
          <a:bodyPr wrap="none" rtlCol="0">
            <a:spAutoFit/>
          </a:bodyPr>
          <a:lstStyle/>
          <a:p>
            <a:r>
              <a:rPr kumimoji="1" lang="ja-JP" altLang="en-US" sz="1200" dirty="0"/>
              <a:t>４</a:t>
            </a:r>
            <a:r>
              <a:rPr kumimoji="1" lang="en-US" altLang="ja-JP" sz="1200" dirty="0"/>
              <a:t>-(3)-</a:t>
            </a:r>
            <a:r>
              <a:rPr kumimoji="1" lang="ja-JP" altLang="en-US" sz="1200" dirty="0"/>
              <a:t>②</a:t>
            </a:r>
          </a:p>
          <a:p>
            <a:r>
              <a:rPr kumimoji="1" lang="ja-JP" altLang="en-US" sz="1600" u="sng" dirty="0"/>
              <a:t>関東支部改革検討委員会の進め方について</a:t>
            </a:r>
          </a:p>
        </p:txBody>
      </p:sp>
      <p:sp>
        <p:nvSpPr>
          <p:cNvPr id="7" name="正方形/長方形 6">
            <a:extLst>
              <a:ext uri="{FF2B5EF4-FFF2-40B4-BE49-F238E27FC236}">
                <a16:creationId xmlns:a16="http://schemas.microsoft.com/office/drawing/2014/main" id="{87E86A4C-DACF-4A36-B4E0-7658D65328D6}"/>
              </a:ext>
            </a:extLst>
          </p:cNvPr>
          <p:cNvSpPr/>
          <p:nvPr/>
        </p:nvSpPr>
        <p:spPr>
          <a:xfrm>
            <a:off x="587021" y="547468"/>
            <a:ext cx="3326552" cy="300660"/>
          </a:xfrm>
          <a:prstGeom prst="rect">
            <a:avLst/>
          </a:prstGeom>
        </p:spPr>
        <p:txBody>
          <a:bodyPr wrap="none">
            <a:spAutoFit/>
          </a:bodyPr>
          <a:lstStyle/>
          <a:p>
            <a:pPr>
              <a:lnSpc>
                <a:spcPts val="1500"/>
              </a:lnSpc>
            </a:pPr>
            <a:r>
              <a:rPr kumimoji="1" lang="ja-JP" altLang="en-US" dirty="0"/>
              <a:t>２．行程表</a:t>
            </a:r>
            <a:r>
              <a:rPr kumimoji="1" lang="en-US" altLang="ja-JP" dirty="0"/>
              <a:t>(</a:t>
            </a:r>
            <a:r>
              <a:rPr kumimoji="1" lang="ja-JP" altLang="en-US" dirty="0"/>
              <a:t>全体スケジュール</a:t>
            </a:r>
            <a:r>
              <a:rPr kumimoji="1" lang="en-US" altLang="ja-JP" dirty="0"/>
              <a:t>)</a:t>
            </a:r>
            <a:endParaRPr kumimoji="1" lang="ja-JP" altLang="en-US" dirty="0"/>
          </a:p>
        </p:txBody>
      </p:sp>
      <p:sp>
        <p:nvSpPr>
          <p:cNvPr id="8" name="四角形: 角を丸くする 7">
            <a:extLst>
              <a:ext uri="{FF2B5EF4-FFF2-40B4-BE49-F238E27FC236}">
                <a16:creationId xmlns:a16="http://schemas.microsoft.com/office/drawing/2014/main" id="{248E5A19-E1CD-451A-850A-A4A5FCF4D1B2}"/>
              </a:ext>
            </a:extLst>
          </p:cNvPr>
          <p:cNvSpPr/>
          <p:nvPr/>
        </p:nvSpPr>
        <p:spPr>
          <a:xfrm>
            <a:off x="5384800" y="480976"/>
            <a:ext cx="2280779" cy="6119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HGP創英角ｺﾞｼｯｸUB" panose="020B0900000000000000" pitchFamily="50" charset="-128"/>
                <a:ea typeface="HGP創英角ｺﾞｼｯｸUB" panose="020B0900000000000000" pitchFamily="50" charset="-128"/>
              </a:rPr>
              <a:t>レジメ資料抜粋</a:t>
            </a:r>
          </a:p>
        </p:txBody>
      </p:sp>
    </p:spTree>
    <p:extLst>
      <p:ext uri="{BB962C8B-B14F-4D97-AF65-F5344CB8AC3E}">
        <p14:creationId xmlns:p14="http://schemas.microsoft.com/office/powerpoint/2010/main" val="28354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表 3">
            <a:extLst>
              <a:ext uri="{FF2B5EF4-FFF2-40B4-BE49-F238E27FC236}">
                <a16:creationId xmlns:a16="http://schemas.microsoft.com/office/drawing/2014/main" id="{7109F132-52D5-4802-8B97-431D07FF05B1}"/>
              </a:ext>
            </a:extLst>
          </p:cNvPr>
          <p:cNvGraphicFramePr>
            <a:graphicFrameLocks noGrp="1"/>
          </p:cNvGraphicFramePr>
          <p:nvPr>
            <p:extLst>
              <p:ext uri="{D42A27DB-BD31-4B8C-83A1-F6EECF244321}">
                <p14:modId xmlns:p14="http://schemas.microsoft.com/office/powerpoint/2010/main" val="2382148266"/>
              </p:ext>
            </p:extLst>
          </p:nvPr>
        </p:nvGraphicFramePr>
        <p:xfrm>
          <a:off x="764524" y="480060"/>
          <a:ext cx="7340899" cy="5897889"/>
        </p:xfrm>
        <a:graphic>
          <a:graphicData uri="http://schemas.openxmlformats.org/drawingml/2006/table">
            <a:tbl>
              <a:tblPr/>
              <a:tblGrid>
                <a:gridCol w="135633">
                  <a:extLst>
                    <a:ext uri="{9D8B030D-6E8A-4147-A177-3AD203B41FA5}">
                      <a16:colId xmlns:a16="http://schemas.microsoft.com/office/drawing/2014/main" val="2890980676"/>
                    </a:ext>
                  </a:extLst>
                </a:gridCol>
                <a:gridCol w="5387293">
                  <a:extLst>
                    <a:ext uri="{9D8B030D-6E8A-4147-A177-3AD203B41FA5}">
                      <a16:colId xmlns:a16="http://schemas.microsoft.com/office/drawing/2014/main" val="767477812"/>
                    </a:ext>
                  </a:extLst>
                </a:gridCol>
                <a:gridCol w="161809">
                  <a:extLst>
                    <a:ext uri="{9D8B030D-6E8A-4147-A177-3AD203B41FA5}">
                      <a16:colId xmlns:a16="http://schemas.microsoft.com/office/drawing/2014/main" val="1142466528"/>
                    </a:ext>
                  </a:extLst>
                </a:gridCol>
                <a:gridCol w="1656164">
                  <a:extLst>
                    <a:ext uri="{9D8B030D-6E8A-4147-A177-3AD203B41FA5}">
                      <a16:colId xmlns:a16="http://schemas.microsoft.com/office/drawing/2014/main" val="208492998"/>
                    </a:ext>
                  </a:extLst>
                </a:gridCol>
              </a:tblGrid>
              <a:tr h="132537">
                <a:tc gridSpan="2">
                  <a:txBody>
                    <a:bodyPr/>
                    <a:lstStyle/>
                    <a:p>
                      <a:pPr algn="l" fontAlgn="ctr"/>
                      <a:r>
                        <a:rPr lang="ja-JP" altLang="en-US" sz="500" b="1" i="0" u="none" strike="noStrike">
                          <a:solidFill>
                            <a:srgbClr val="000000"/>
                          </a:solidFill>
                          <a:effectLst/>
                          <a:latin typeface="游ゴシック" panose="020B0400000000000000" pitchFamily="50" charset="-128"/>
                          <a:ea typeface="游ゴシック" panose="020B0400000000000000" pitchFamily="50" charset="-128"/>
                        </a:rPr>
                        <a:t>３．現状の姿と問題点は</a:t>
                      </a:r>
                      <a:r>
                        <a:rPr lang="en-US" altLang="ja-JP" sz="500" b="1"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0000"/>
                          </a:solidFill>
                          <a:effectLst/>
                          <a:latin typeface="游ゴシック" panose="020B0400000000000000" pitchFamily="50" charset="-128"/>
                          <a:ea typeface="游ゴシック" panose="020B0400000000000000" pitchFamily="50" charset="-128"/>
                        </a:rPr>
                        <a:t>いい事も、悪い事も、疑問点も・・・</a:t>
                      </a:r>
                      <a:r>
                        <a:rPr lang="en-US" altLang="ja-JP" sz="500" b="1"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a:noFill/>
                    </a:lnB>
                  </a:tcPr>
                </a:tc>
                <a:extLst>
                  <a:ext uri="{0D108BD9-81ED-4DB2-BD59-A6C34878D82A}">
                    <a16:rowId xmlns:a16="http://schemas.microsoft.com/office/drawing/2014/main" val="1373814317"/>
                  </a:ext>
                </a:extLst>
              </a:tr>
              <a:tr h="132537">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500" b="1" i="0" u="none" strike="noStrike">
                          <a:solidFill>
                            <a:srgbClr val="000000"/>
                          </a:solidFill>
                          <a:effectLst/>
                          <a:latin typeface="游ゴシック" panose="020B0400000000000000" pitchFamily="50" charset="-128"/>
                          <a:ea typeface="游ゴシック" panose="020B0400000000000000" pitchFamily="50" charset="-128"/>
                        </a:rPr>
                        <a:t>①会員・役員・組織・体制関連</a:t>
                      </a: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＜課題検討へ＞</a:t>
                      </a: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866173"/>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A</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同窓会関東支部</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以下関東と言う</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の存在を知らない会員</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本校は入学時に会費納入し会員となる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がいる。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名簿整理</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&amp;</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告知方法知恵だし</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904484"/>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B</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各科部会毎に会員名簿を管理しているがやり方にバラツキがある→事業参加者のバラツキにも。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400" b="0" i="0" u="none" strike="noStrike">
                          <a:solidFill>
                            <a:srgbClr val="000000"/>
                          </a:solidFill>
                          <a:effectLst/>
                          <a:latin typeface="游ゴシック" panose="020B0400000000000000" pitchFamily="50" charset="-128"/>
                          <a:ea typeface="游ゴシック" panose="020B0400000000000000" pitchFamily="50" charset="-128"/>
                        </a:rPr>
                        <a:t>名簿管理方法改善</a:t>
                      </a:r>
                      <a:r>
                        <a:rPr lang="en-US" altLang="zh-TW" sz="400" b="0" i="0" u="none" strike="noStrike">
                          <a:solidFill>
                            <a:srgbClr val="000000"/>
                          </a:solidFill>
                          <a:effectLst/>
                          <a:latin typeface="游ゴシック" panose="020B0400000000000000" pitchFamily="50" charset="-128"/>
                          <a:ea typeface="游ゴシック" panose="020B0400000000000000" pitchFamily="50" charset="-128"/>
                        </a:rPr>
                        <a:t>(</a:t>
                      </a:r>
                      <a:r>
                        <a:rPr lang="zh-TW" altLang="en-US" sz="400" b="0" i="0" u="none" strike="noStrike">
                          <a:solidFill>
                            <a:srgbClr val="000000"/>
                          </a:solidFill>
                          <a:effectLst/>
                          <a:latin typeface="游ゴシック" panose="020B0400000000000000" pitchFamily="50" charset="-128"/>
                          <a:ea typeface="游ゴシック" panose="020B0400000000000000" pitchFamily="50" charset="-128"/>
                        </a:rPr>
                        <a:t>共有･統一</a:t>
                      </a:r>
                      <a:r>
                        <a:rPr lang="en-US" altLang="zh-TW"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7269492"/>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C</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100</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周年事業時、発送名簿で本部と関東に違いがあった。</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追加削除判断ルール化</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4733352"/>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D</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同期・同級の会員から参加勧誘すると参加確率が高い。宣教師活動</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一本釣り</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地道な掘起しの必要性</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やり方検討、知恵だし</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503168"/>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E</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同期・同級会を実施しており関東イベントに参加しない年次がある。②とも関係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総会他魅力</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UP</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の知恵だし</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537814"/>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F</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同窓意識、帰属意識の比較的高い会員層の高齢化、少数化が進んでいる。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訴求強化／</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UP</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、知恵だし</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907629"/>
                  </a:ext>
                </a:extLst>
              </a:tr>
              <a:tr h="229391">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G</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任意団体としての同郷･同窓会及び酒席等に関心を持たなくなって来ている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(50</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代以下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。更に先輩風を吹かされたり疎外感</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迎え入れてくれないなど</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を感じたりすると尚更会費払ってまで参加したくない。</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この世代を意識したやり方</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受入れ方は</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知恵だし</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850007"/>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H</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若年層になるほど在京会員数の減少が顕著になってきている。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S50</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代卒</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(60</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歳</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以下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､H22.9.15</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付中村ﾚﾎﾟｰﾄ参照</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G</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同様及び会員枠拡大の検討</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036394"/>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I</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総会に参加しなくても年会費を納入する会員もいる。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(5</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年分の例も</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取込む仕組み模索</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378241"/>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J</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会員を軸とした関係者</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家族</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母校教職経験者等</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への特別会員</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仮称</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を検討の時に来ている。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柔軟対応、会則見直しも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2280935"/>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K</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関東の組織は部会があり成立も活動もそれがベースになっている。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関東の歴史と独自性</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505236"/>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L</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関東の会員資格の基準</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基本的考え方</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は決めた上での弾力運用が良い</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現実的</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と思われる。③とも関係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962590"/>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M</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役員の中に出処進退の不明確な人がいる。特に顧問･相談役に多くみられる。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対策要、会則見直しも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4272724"/>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N</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役員の役割･責務が分かりにくい。③とも関係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898322"/>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O</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役員の呼称が会則と実態に矛盾がある。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会則上名誉会長</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顧問</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相談役は役員でない</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)③</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とも関係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324610"/>
                  </a:ext>
                </a:extLst>
              </a:tr>
              <a:tr h="127439">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61042552"/>
                  </a:ext>
                </a:extLst>
              </a:tr>
              <a:tr h="132537">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500" b="1" i="0" u="none" strike="noStrike">
                          <a:solidFill>
                            <a:srgbClr val="000000"/>
                          </a:solidFill>
                          <a:effectLst/>
                          <a:latin typeface="游ゴシック" panose="020B0400000000000000" pitchFamily="50" charset="-128"/>
                          <a:ea typeface="游ゴシック" panose="020B0400000000000000" pitchFamily="50" charset="-128"/>
                        </a:rPr>
                        <a:t>②事業・行事・会議体等会運営及び原資関連</a:t>
                      </a: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＜課題検討へ＞</a:t>
                      </a: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645942"/>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A</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事業運営に際して赤字決算があり会の運営自体が厳しい状態にある。特に総会関連、準備～実施</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総合的見直し要、場所・やり方</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41763"/>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B</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事業運営に当たり一部の役員の</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勤労奉仕</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で成り立っているものが有る。総会案内発送業務等</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改善検討も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294371"/>
                  </a:ext>
                </a:extLst>
              </a:tr>
              <a:tr h="23448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C</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本部規約にある支部への助成金、還付金の支給が過去一度もない。</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支部会報第一号</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(S52(1977)11.19)</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でも内藤事務局長記事で指摘、又</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H28(2016)7.25</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杉崎会長が本部深町会長代行に面談要望も拒否される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何らかの対応した方が良い</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133721"/>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D</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会存在意義・求心力としての事業体</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何をするの</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が会則を見ても明確でない。③とも関係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385848"/>
                  </a:ext>
                </a:extLst>
              </a:tr>
              <a:tr h="239585">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E</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会議体の位置付けや役割機能が運営上も会則を見ても矛盾が有り分りにくく運営実態の無い物</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役員会</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も有る。③とも関係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実態と矛盾、ｼﾝﾌﾟﾙ化</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屋上屋廃止</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437671"/>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F</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本部ー支部と言う位置付けだが互いの事業年度が違う。</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本部</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4/1</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～、関東</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10/1</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矛盾、関東の独自性</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082289"/>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G</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関東の事業運営は本部の支援無しで自主自立運営をしている。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関東の独自性、名称改善も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9398298"/>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H</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会員の親睦、相互交流に役立つ行事、同好会等がもっと有っても良いか。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Ex.</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ｶﾗｵｹ、散策、食事会･･･</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400" b="0" i="0" u="none" strike="noStrike">
                          <a:solidFill>
                            <a:srgbClr val="000000"/>
                          </a:solidFill>
                          <a:effectLst/>
                          <a:latin typeface="游ゴシック" panose="020B0400000000000000" pitchFamily="50" charset="-128"/>
                          <a:ea typeface="游ゴシック" panose="020B0400000000000000" pitchFamily="50" charset="-128"/>
                        </a:rPr>
                        <a:t>意見集約、検討要</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321821"/>
                  </a:ext>
                </a:extLst>
              </a:tr>
              <a:tr h="127439">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67701093"/>
                  </a:ext>
                </a:extLst>
              </a:tr>
              <a:tr h="127439">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a:noFill/>
                    </a:lnB>
                  </a:tcPr>
                </a:tc>
                <a:extLst>
                  <a:ext uri="{0D108BD9-81ED-4DB2-BD59-A6C34878D82A}">
                    <a16:rowId xmlns:a16="http://schemas.microsoft.com/office/drawing/2014/main" val="2358726298"/>
                  </a:ext>
                </a:extLst>
              </a:tr>
              <a:tr h="132537">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500" b="1" i="0" u="none" strike="noStrike">
                          <a:solidFill>
                            <a:srgbClr val="000000"/>
                          </a:solidFill>
                          <a:effectLst/>
                          <a:latin typeface="游ゴシック" panose="020B0400000000000000" pitchFamily="50" charset="-128"/>
                          <a:ea typeface="游ゴシック" panose="020B0400000000000000" pitchFamily="50" charset="-128"/>
                        </a:rPr>
                        <a:t>③会則・継承事項・運用ルール等、関連他</a:t>
                      </a: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＜課題検討へ＞</a:t>
                      </a:r>
                    </a:p>
                  </a:txBody>
                  <a:tcPr marL="3761" marR="3761" marT="376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048463"/>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A</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会則役員名簿に役員以外の役職記載がある。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名誉会長</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顧問</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相談役</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表記法見直しも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1932737"/>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B</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本会を組織構成する会員</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卒業</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、学校</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千曲以外</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、地域</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関東</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等が不足・不備・不明確標記である。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会則見直しの上弾力運用</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5545353"/>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C</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取り組む事業</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何をするの</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とその運営原資が明確になっていない。</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通期で赤字、運転資金不足に</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会則見直しも②の</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C</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とも関係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880028"/>
                  </a:ext>
                </a:extLst>
              </a:tr>
              <a:tr h="361926">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D</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役員選び出し手順と確定までの表現方法</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単語</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に統一性が無く矛盾、実態との乖離も有り分り難く</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各会議体の手順、機能・権限に矛盾ー</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ex</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役員会機能で第</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5</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条</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と第</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11</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条、及び役職者確定の表現も何通りか在りー</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ex</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選出・承認・委嘱</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どれで確定か混乱し分らない。</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064344"/>
                  </a:ext>
                </a:extLst>
              </a:tr>
              <a:tr h="224293">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E</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各会議体の位置付け、機能が分り難く有名無実・実態と乖離も有り。</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(ex </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総会の位置づけ不明確、役員会と役員総会</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583292"/>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F</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会員、役員等の要件・役割・対応範囲等会則に標記されておらず実情に則した内容とする時に来ている。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会則見直しも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496286"/>
                  </a:ext>
                </a:extLst>
              </a:tr>
              <a:tr h="249780">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G</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一般呼称は関東支部だが会則上は関東支部会となっており実態との</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本部の支部規程とも</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乖離がある。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運営実態に合わせた方が良い。名は体を表す、東信全校及び県下大多数は関東同窓会</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名称変更も</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400225"/>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H</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母校、本部同窓会との関係は今迄と何ら変える必要はないと思われる。</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本部内では支部呼称でもよい</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継続性の維持</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574028"/>
                  </a:ext>
                </a:extLst>
              </a:tr>
              <a:tr h="132537">
                <a:tc>
                  <a:txBody>
                    <a:bodyPr/>
                    <a:lstStyle/>
                    <a:p>
                      <a:pPr algn="l" fontAlgn="ctr"/>
                      <a:r>
                        <a:rPr lang="en-US" sz="400" b="0" i="0" u="none" strike="noStrike">
                          <a:solidFill>
                            <a:srgbClr val="000000"/>
                          </a:solidFill>
                          <a:effectLst/>
                          <a:latin typeface="游ゴシック" panose="020B0400000000000000" pitchFamily="50" charset="-128"/>
                          <a:ea typeface="游ゴシック" panose="020B0400000000000000" pitchFamily="50" charset="-128"/>
                        </a:rPr>
                        <a:t>I</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当会継続発展に向け次世代会員拡大の為の会則改訂、事業内容見直しが今、必要なﾀｲﾐﾝｸﾞとなっている。</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effectLst/>
                          <a:latin typeface="游ゴシック" panose="020B0400000000000000" pitchFamily="50" charset="-128"/>
                          <a:ea typeface="游ゴシック" panose="020B0400000000000000" pitchFamily="50" charset="-128"/>
                        </a:rPr>
                        <a:t>⇒</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dirty="0">
                          <a:solidFill>
                            <a:srgbClr val="000000"/>
                          </a:solidFill>
                          <a:effectLst/>
                          <a:latin typeface="游ゴシック" panose="020B0400000000000000" pitchFamily="50" charset="-128"/>
                          <a:ea typeface="游ゴシック" panose="020B0400000000000000" pitchFamily="50" charset="-128"/>
                        </a:rPr>
                        <a:t>諸改革逐次実行へ</a:t>
                      </a:r>
                    </a:p>
                  </a:txBody>
                  <a:tcPr marL="3761" marR="3761" marT="37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2560169"/>
                  </a:ext>
                </a:extLst>
              </a:tr>
            </a:tbl>
          </a:graphicData>
        </a:graphic>
      </p:graphicFrame>
      <p:sp>
        <p:nvSpPr>
          <p:cNvPr id="5" name="四角形: 角を丸くする 4">
            <a:extLst>
              <a:ext uri="{FF2B5EF4-FFF2-40B4-BE49-F238E27FC236}">
                <a16:creationId xmlns:a16="http://schemas.microsoft.com/office/drawing/2014/main" id="{7BF751C9-A6E2-48A2-AC4A-DCAA50D7EAED}"/>
              </a:ext>
            </a:extLst>
          </p:cNvPr>
          <p:cNvSpPr/>
          <p:nvPr/>
        </p:nvSpPr>
        <p:spPr>
          <a:xfrm>
            <a:off x="3962400" y="882836"/>
            <a:ext cx="2189616" cy="5867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HGP創英角ｺﾞｼｯｸUB" panose="020B0900000000000000" pitchFamily="50" charset="-128"/>
                <a:ea typeface="HGP創英角ｺﾞｼｯｸUB" panose="020B0900000000000000" pitchFamily="50" charset="-128"/>
              </a:rPr>
              <a:t>議事録抜粋</a:t>
            </a:r>
          </a:p>
        </p:txBody>
      </p:sp>
    </p:spTree>
    <p:extLst>
      <p:ext uri="{BB962C8B-B14F-4D97-AF65-F5344CB8AC3E}">
        <p14:creationId xmlns:p14="http://schemas.microsoft.com/office/powerpoint/2010/main" val="415831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943FD6F-53B2-4D3F-B0FE-3E52E3D61CBD}"/>
              </a:ext>
            </a:extLst>
          </p:cNvPr>
          <p:cNvSpPr/>
          <p:nvPr/>
        </p:nvSpPr>
        <p:spPr>
          <a:xfrm>
            <a:off x="169334" y="2350911"/>
            <a:ext cx="8805332" cy="27403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3600" dirty="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3600" dirty="0">
                <a:solidFill>
                  <a:schemeClr val="tx1"/>
                </a:solidFill>
                <a:latin typeface="HGP創英ﾌﾟﾚｾﾞﾝｽEB" panose="02020800000000000000" pitchFamily="18" charset="-128"/>
                <a:ea typeface="HGP創英ﾌﾟﾚｾﾞﾝｽEB" panose="02020800000000000000" pitchFamily="18" charset="-128"/>
              </a:rPr>
              <a:t>補足</a:t>
            </a:r>
            <a:r>
              <a:rPr kumimoji="1" lang="en-US" altLang="ja-JP" sz="3600" dirty="0">
                <a:solidFill>
                  <a:schemeClr val="tx1"/>
                </a:solidFill>
                <a:latin typeface="HGP創英ﾌﾟﾚｾﾞﾝｽEB" panose="02020800000000000000" pitchFamily="18" charset="-128"/>
                <a:ea typeface="HGP創英ﾌﾟﾚｾﾞﾝｽEB" panose="02020800000000000000" pitchFamily="18" charset="-128"/>
              </a:rPr>
              <a:t>)</a:t>
            </a:r>
            <a:endParaRPr kumimoji="1" lang="ja-JP" altLang="en-US" sz="36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3600" dirty="0">
                <a:solidFill>
                  <a:schemeClr val="tx1"/>
                </a:solidFill>
                <a:latin typeface="HGP創英ﾌﾟﾚｾﾞﾝｽEB" panose="02020800000000000000" pitchFamily="18" charset="-128"/>
                <a:ea typeface="HGP創英ﾌﾟﾚｾﾞﾝｽEB" panose="02020800000000000000" pitchFamily="18" charset="-128"/>
              </a:rPr>
              <a:t>第</a:t>
            </a:r>
            <a:r>
              <a:rPr kumimoji="1" lang="en-US" altLang="ja-JP" sz="3600" dirty="0">
                <a:solidFill>
                  <a:schemeClr val="tx1"/>
                </a:solidFill>
                <a:latin typeface="HGP創英ﾌﾟﾚｾﾞﾝｽEB" panose="02020800000000000000" pitchFamily="18" charset="-128"/>
                <a:ea typeface="HGP創英ﾌﾟﾚｾﾞﾝｽEB" panose="02020800000000000000" pitchFamily="18" charset="-128"/>
              </a:rPr>
              <a:t>9</a:t>
            </a:r>
            <a:r>
              <a:rPr kumimoji="1" lang="ja-JP" altLang="en-US" sz="3600" dirty="0">
                <a:solidFill>
                  <a:schemeClr val="tx1"/>
                </a:solidFill>
                <a:latin typeface="HGP創英ﾌﾟﾚｾﾞﾝｽEB" panose="02020800000000000000" pitchFamily="18" charset="-128"/>
                <a:ea typeface="HGP創英ﾌﾟﾚｾﾞﾝｽEB" panose="02020800000000000000" pitchFamily="18" charset="-128"/>
              </a:rPr>
              <a:t>条－２</a:t>
            </a:r>
          </a:p>
          <a:p>
            <a:endParaRPr kumimoji="1" lang="ja-JP" altLang="en-US" sz="36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3600" dirty="0">
                <a:solidFill>
                  <a:schemeClr val="tx1"/>
                </a:solidFill>
                <a:latin typeface="HGP創英ﾌﾟﾚｾﾞﾝｽEB" panose="02020800000000000000" pitchFamily="18" charset="-128"/>
                <a:ea typeface="HGP創英ﾌﾟﾚｾﾞﾝｽEB" panose="02020800000000000000" pitchFamily="18" charset="-128"/>
              </a:rPr>
              <a:t>支部に規約等がある場合は</a:t>
            </a:r>
            <a:r>
              <a:rPr kumimoji="1" lang="en-US" altLang="ja-JP" sz="3600" dirty="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3600" dirty="0">
                <a:solidFill>
                  <a:schemeClr val="tx1"/>
                </a:solidFill>
                <a:latin typeface="HGP創英ﾌﾟﾚｾﾞﾝｽEB" panose="02020800000000000000" pitchFamily="18" charset="-128"/>
                <a:ea typeface="HGP創英ﾌﾟﾚｾﾞﾝｽEB" panose="02020800000000000000" pitchFamily="18" charset="-128"/>
              </a:rPr>
              <a:t>それを優先する。</a:t>
            </a:r>
          </a:p>
        </p:txBody>
      </p:sp>
      <p:sp>
        <p:nvSpPr>
          <p:cNvPr id="5" name="テキスト ボックス 4">
            <a:extLst>
              <a:ext uri="{FF2B5EF4-FFF2-40B4-BE49-F238E27FC236}">
                <a16:creationId xmlns:a16="http://schemas.microsoft.com/office/drawing/2014/main" id="{48F4F9E5-BF66-4263-9948-E607C6A9858C}"/>
              </a:ext>
            </a:extLst>
          </p:cNvPr>
          <p:cNvSpPr txBox="1"/>
          <p:nvPr/>
        </p:nvSpPr>
        <p:spPr>
          <a:xfrm>
            <a:off x="1749778" y="903110"/>
            <a:ext cx="5553123" cy="707886"/>
          </a:xfrm>
          <a:prstGeom prst="rect">
            <a:avLst/>
          </a:prstGeom>
          <a:noFill/>
        </p:spPr>
        <p:txBody>
          <a:bodyPr wrap="none" rtlCol="0">
            <a:spAutoFit/>
          </a:bodyPr>
          <a:lstStyle/>
          <a:p>
            <a:pPr algn="l"/>
            <a:r>
              <a:rPr kumimoji="1" lang="ja-JP" altLang="en-US" sz="4000" b="1" dirty="0">
                <a:latin typeface="HGP創英角ｺﾞｼｯｸUB" panose="020B0900000000000000" pitchFamily="50" charset="-128"/>
                <a:ea typeface="HGP創英角ｺﾞｼｯｸUB" panose="020B0900000000000000" pitchFamily="50" charset="-128"/>
              </a:rPr>
              <a:t>・本部制定の「支部規程」</a:t>
            </a:r>
          </a:p>
        </p:txBody>
      </p:sp>
    </p:spTree>
    <p:extLst>
      <p:ext uri="{BB962C8B-B14F-4D97-AF65-F5344CB8AC3E}">
        <p14:creationId xmlns:p14="http://schemas.microsoft.com/office/powerpoint/2010/main" val="1012207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sz="1200" dirty="0" smtClean="0">
            <a:latin typeface="HGSｺﾞｼｯｸM" panose="020B0600000000000000" pitchFamily="50" charset="-128"/>
            <a:ea typeface="HGSｺﾞｼｯｸM" panose="020B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1200" dirty="0">
            <a:latin typeface="HGSｺﾞｼｯｸM" panose="020B0600000000000000" pitchFamily="50" charset="-128"/>
            <a:ea typeface="HGSｺﾞｼｯｸM" panose="020B0600000000000000" pitchFamily="50" charset="-128"/>
          </a:defRPr>
        </a:defPPr>
      </a:lstStyle>
    </a:txDef>
  </a:objectDefaults>
  <a:extraClrSchemeLst/>
  <a:extLst>
    <a:ext uri="{05A4C25C-085E-4340-85A3-A5531E510DB2}">
      <thm15:themeFamily xmlns:thm15="http://schemas.microsoft.com/office/thememl/2012/main" name="Templete_横" id="{BE838F08-DA72-46A7-B53B-6A128D9F6679}" vid="{254208DA-C5F7-4F59-9AB8-A0591F535074}"/>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1533</Words>
  <Application>Microsoft Office PowerPoint</Application>
  <PresentationFormat>画面に合わせる (4:3)</PresentationFormat>
  <Paragraphs>225</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10</vt:i4>
      </vt:variant>
    </vt:vector>
  </HeadingPairs>
  <TitlesOfParts>
    <vt:vector size="20" baseType="lpstr">
      <vt:lpstr>HGP創英ﾌﾟﾚｾﾞﾝｽEB</vt:lpstr>
      <vt:lpstr>HGP創英角ｺﾞｼｯｸUB</vt:lpstr>
      <vt:lpstr>HGSｺﾞｼｯｸM</vt:lpstr>
      <vt:lpstr>游ゴシック</vt:lpstr>
      <vt:lpstr>游ゴシック Light</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中村享二</dc:creator>
  <cp:lastModifiedBy>中村享二</cp:lastModifiedBy>
  <cp:revision>38</cp:revision>
  <cp:lastPrinted>2018-09-01T08:05:10Z</cp:lastPrinted>
  <dcterms:created xsi:type="dcterms:W3CDTF">2018-09-01T01:48:44Z</dcterms:created>
  <dcterms:modified xsi:type="dcterms:W3CDTF">2018-10-20T08:47:02Z</dcterms:modified>
</cp:coreProperties>
</file>